
<file path=[Content_Types].xml><?xml version="1.0" encoding="utf-8"?>
<Types xmlns="http://schemas.openxmlformats.org/package/2006/content-types"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94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36.xml" ContentType="application/vnd.openxmlformats-officedocument.presentationml.slide+xml"/>
  <Override PartName="/ppt/slides/slide83.xml" ContentType="application/vnd.openxmlformats-officedocument.presentationml.slide+xml"/>
  <Override PartName="/ppt/notesSlides/notesSlide38.xml" ContentType="application/vnd.openxmlformats-officedocument.presentationml.notesSlide+xml"/>
  <Override PartName="/ppt/notesSlides/notesSlide49.xml" ContentType="application/vnd.openxmlformats-officedocument.presentationml.notesSlide+xml"/>
  <Override PartName="/ppt/slides/slide25.xml" ContentType="application/vnd.openxmlformats-officedocument.presentationml.slide+xml"/>
  <Override PartName="/ppt/slides/slide72.xml" ContentType="application/vnd.openxmlformats-officedocument.presentationml.slid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Override PartName="/ppt/notesSlides/notesSlide74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81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notesSlides/notesSlide23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viewProps.xml" ContentType="application/vnd.openxmlformats-officedocument.presentationml.viewProp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48.xml" ContentType="application/vnd.openxmlformats-officedocument.presentationml.slide+xml"/>
  <Override PartName="/ppt/slides/slide66.xml" ContentType="application/vnd.openxmlformats-officedocument.presentationml.slide+xml"/>
  <Override PartName="/ppt/slides/slide9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3.xml" ContentType="application/vnd.openxmlformats-officedocument.presentationml.notesSlide+xml"/>
  <Default Extension="bin" ContentType="application/vnd.openxmlformats-officedocument.oleObject"/>
  <Override PartName="/ppt/notesSlides/notesSlide68.xml" ContentType="application/vnd.openxmlformats-officedocument.presentationml.notesSlide+xml"/>
  <Override PartName="/ppt/notesSlides/notesSlide79.xml" ContentType="application/vnd.openxmlformats-officedocument.presentationml.notes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55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presProps.xml" ContentType="application/vnd.openxmlformats-officedocument.presentationml.presProps+xml"/>
  <Override PartName="/ppt/theme/theme2.xml" ContentType="application/vnd.openxmlformats-officedocument.theme+xml"/>
  <Override PartName="/ppt/notesSlides/notesSlide39.xml" ContentType="application/vnd.openxmlformats-officedocument.presentationml.notesSlide+xml"/>
  <Override PartName="/ppt/notesSlides/notesSlide57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33.xml" ContentType="application/vnd.openxmlformats-officedocument.presentationml.slide+xml"/>
  <Override PartName="/ppt/slides/slide44.xml" ContentType="application/vnd.openxmlformats-officedocument.presentationml.slide+xml"/>
  <Override PartName="/ppt/slides/slide62.xml" ContentType="application/vnd.openxmlformats-officedocument.presentationml.slide+xml"/>
  <Override PartName="/ppt/slides/slide80.xml" ContentType="application/vnd.openxmlformats-officedocument.presentationml.slide+xml"/>
  <Override PartName="/ppt/slides/slide91.xml" ContentType="application/vnd.openxmlformats-officedocument.presentationml.slide+xml"/>
  <Override PartName="/ppt/slideLayouts/slideLayout3.xml" ContentType="application/vnd.openxmlformats-officedocument.presentationml.slideLayout+xml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46.xml" ContentType="application/vnd.openxmlformats-officedocument.presentationml.notesSlide+xml"/>
  <Default Extension="emf" ContentType="image/x-emf"/>
  <Override PartName="/ppt/notesSlides/notesSlide64.xml" ContentType="application/vnd.openxmlformats-officedocument.presentationml.notesSlide+xml"/>
  <Override PartName="/ppt/notesSlides/notesSlide75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22.xml" ContentType="application/vnd.openxmlformats-officedocument.presentationml.slide+xml"/>
  <Override PartName="/ppt/slides/slide51.xml" ContentType="application/vnd.openxmlformats-officedocument.presentationml.slide+xml"/>
  <Override PartName="/ppt/notesSlides/notesSlide2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82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4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60.xml" ContentType="application/vnd.openxmlformats-officedocument.presentationml.notesSlide+xml"/>
  <Override PartName="/ppt/slideLayouts/slideLayout10.xml" ContentType="application/vnd.openxmlformats-officedocument.presentationml.slideLayout+xml"/>
  <Default Extension="vml" ContentType="application/vnd.openxmlformats-officedocument.vmlDrawing"/>
  <Override PartName="/ppt/notesSlides/notesSlide8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Default Extension="gif" ContentType="image/gif"/>
  <Override PartName="/ppt/slides/slide89.xml" ContentType="application/vnd.openxmlformats-officedocument.presentationml.slide+xml"/>
  <Override PartName="/ppt/slides/slide49.xml" ContentType="application/vnd.openxmlformats-officedocument.presentationml.slide+xml"/>
  <Override PartName="/ppt/slides/slide78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85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69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s/slide92.xml" ContentType="application/vnd.openxmlformats-officedocument.presentationml.slide+xml"/>
  <Override PartName="/ppt/slideLayouts/slideLayout4.xml" ContentType="application/vnd.openxmlformats-officedocument.presentationml.slideLayout+xml"/>
  <Override PartName="/ppt/notesSlides/notesSlide29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76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Default Extension="wmf" ContentType="image/x-wmf"/>
  <Override PartName="/ppt/notesSlides/notesSlide18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83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notesSlides/notesSlide25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72.xml" ContentType="application/vnd.openxmlformats-officedocument.presentationml.notes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50.xml" ContentType="application/vnd.openxmlformats-officedocument.presentationml.notesSlide+xml"/>
  <Override PartName="/ppt/slides/slide79.xml" ContentType="application/vnd.openxmlformats-officedocument.presentationml.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57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notesSlides/notesSlide1.xml" ContentType="application/vnd.openxmlformats-officedocument.presentationml.notesSlide+xml"/>
  <Override PartName="/ppt/notesSlides/notesSlide59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46.xml" ContentType="application/vnd.openxmlformats-officedocument.presentationml.slide+xml"/>
  <Override PartName="/ppt/slides/slide64.xml" ContentType="application/vnd.openxmlformats-officedocument.presentationml.slide+xml"/>
  <Override PartName="/ppt/slides/slide93.xml" ContentType="application/vnd.openxmlformats-officedocument.presentationml.slide+xml"/>
  <Override PartName="/ppt/slideLayouts/slideLayout5.xml" ContentType="application/vnd.openxmlformats-officedocument.presentationml.slideLayout+xml"/>
  <Override PartName="/ppt/notesSlides/notesSlide19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77.xml" ContentType="application/vnd.openxmlformats-officedocument.presentationml.notesSlide+xml"/>
  <Override PartName="/ppt/slides/slide24.xml" ContentType="application/vnd.openxmlformats-officedocument.presentationml.slide+xml"/>
  <Override PartName="/ppt/slides/slide35.xml" ContentType="application/vnd.openxmlformats-officedocument.presentationml.slide+xml"/>
  <Override PartName="/ppt/slides/slide53.xml" ContentType="application/vnd.openxmlformats-officedocument.presentationml.slide+xml"/>
  <Override PartName="/ppt/slides/slide71.xml" ContentType="application/vnd.openxmlformats-officedocument.presentationml.slide+xml"/>
  <Override PartName="/ppt/slides/slide82.xml" ContentType="application/vnd.openxmlformats-officedocument.presentationml.slide+xml"/>
  <Default Extension="jpeg" ContentType="image/jpeg"/>
  <Override PartName="/ppt/notesSlides/notesSlide37.xml" ContentType="application/vnd.openxmlformats-officedocument.presentationml.notesSlide+xml"/>
  <Override PartName="/ppt/notesSlides/notesSlide55.xml" ContentType="application/vnd.openxmlformats-officedocument.presentationml.notesSlide+xml"/>
  <Override PartName="/ppt/slides/slide13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73.xml" ContentType="application/vnd.openxmlformats-officedocument.presentationml.notesSlide+xml"/>
  <Override PartName="/ppt/slides/slide20.xml" ContentType="application/vnd.openxmlformats-officedocument.presentationml.slid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69.xml" ContentType="application/vnd.openxmlformats-officedocument.presentationml.slide+xml"/>
  <Override PartName="/ppt/slides/slide87.xml" ContentType="application/vnd.openxmlformats-officedocument.presentationml.slide+xml"/>
  <Override PartName="/ppt/slides/slide29.xml" ContentType="application/vnd.openxmlformats-officedocument.presentationml.slide+xml"/>
  <Override PartName="/ppt/slides/slide76.xml" ContentType="application/vnd.openxmlformats-officedocument.presentationml.slide+xml"/>
  <Override PartName="/ppt/notesSlides/notesSlide78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Layouts/slideLayout6.xml" ContentType="application/vnd.openxmlformats-officedocument.presentationml.slideLayout+xml"/>
  <Override PartName="/ppt/notesSlides/notesSlide67.xml" ContentType="application/vnd.openxmlformats-officedocument.presentationml.notesSlide+xml"/>
  <Override PartName="/ppt/slides/slide43.xml" ContentType="application/vnd.openxmlformats-officedocument.presentationml.slide+xml"/>
  <Override PartName="/ppt/slides/slide90.xml" ContentType="application/vnd.openxmlformats-officedocument.presentationml.slide+xml"/>
  <Override PartName="/ppt/theme/theme1.xml" ContentType="application/vnd.openxmlformats-officedocument.theme+xml"/>
  <Override PartName="/ppt/notesSlides/notesSlide45.xml" ContentType="application/vnd.openxmlformats-officedocument.presentationml.notesSlide+xml"/>
  <Override PartName="/ppt/notesSlides/notesSlide56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7"/>
  </p:notesMasterIdLst>
  <p:sldIdLst>
    <p:sldId id="256" r:id="rId2"/>
    <p:sldId id="318" r:id="rId3"/>
    <p:sldId id="319" r:id="rId4"/>
    <p:sldId id="305" r:id="rId5"/>
    <p:sldId id="306" r:id="rId6"/>
    <p:sldId id="307" r:id="rId7"/>
    <p:sldId id="308" r:id="rId8"/>
    <p:sldId id="311" r:id="rId9"/>
    <p:sldId id="312" r:id="rId10"/>
    <p:sldId id="313" r:id="rId11"/>
    <p:sldId id="314" r:id="rId12"/>
    <p:sldId id="317" r:id="rId13"/>
    <p:sldId id="304" r:id="rId14"/>
    <p:sldId id="257" r:id="rId15"/>
    <p:sldId id="298" r:id="rId16"/>
    <p:sldId id="286" r:id="rId17"/>
    <p:sldId id="341" r:id="rId18"/>
    <p:sldId id="342" r:id="rId19"/>
    <p:sldId id="258" r:id="rId20"/>
    <p:sldId id="343" r:id="rId21"/>
    <p:sldId id="346" r:id="rId22"/>
    <p:sldId id="338" r:id="rId23"/>
    <p:sldId id="337" r:id="rId24"/>
    <p:sldId id="347" r:id="rId25"/>
    <p:sldId id="348" r:id="rId26"/>
    <p:sldId id="350" r:id="rId27"/>
    <p:sldId id="351" r:id="rId28"/>
    <p:sldId id="352" r:id="rId29"/>
    <p:sldId id="349" r:id="rId30"/>
    <p:sldId id="353" r:id="rId31"/>
    <p:sldId id="354" r:id="rId32"/>
    <p:sldId id="355" r:id="rId33"/>
    <p:sldId id="356" r:id="rId34"/>
    <p:sldId id="322" r:id="rId35"/>
    <p:sldId id="357" r:id="rId36"/>
    <p:sldId id="324" r:id="rId37"/>
    <p:sldId id="358" r:id="rId38"/>
    <p:sldId id="359" r:id="rId39"/>
    <p:sldId id="360" r:id="rId40"/>
    <p:sldId id="361" r:id="rId41"/>
    <p:sldId id="366" r:id="rId42"/>
    <p:sldId id="363" r:id="rId43"/>
    <p:sldId id="364" r:id="rId44"/>
    <p:sldId id="367" r:id="rId45"/>
    <p:sldId id="369" r:id="rId46"/>
    <p:sldId id="370" r:id="rId47"/>
    <p:sldId id="371" r:id="rId48"/>
    <p:sldId id="372" r:id="rId49"/>
    <p:sldId id="373" r:id="rId50"/>
    <p:sldId id="375" r:id="rId51"/>
    <p:sldId id="376" r:id="rId52"/>
    <p:sldId id="377" r:id="rId53"/>
    <p:sldId id="299" r:id="rId54"/>
    <p:sldId id="321" r:id="rId55"/>
    <p:sldId id="310" r:id="rId56"/>
    <p:sldId id="289" r:id="rId57"/>
    <p:sldId id="290" r:id="rId58"/>
    <p:sldId id="316" r:id="rId59"/>
    <p:sldId id="261" r:id="rId60"/>
    <p:sldId id="309" r:id="rId61"/>
    <p:sldId id="262" r:id="rId62"/>
    <p:sldId id="315" r:id="rId63"/>
    <p:sldId id="295" r:id="rId64"/>
    <p:sldId id="264" r:id="rId65"/>
    <p:sldId id="296" r:id="rId66"/>
    <p:sldId id="293" r:id="rId67"/>
    <p:sldId id="303" r:id="rId68"/>
    <p:sldId id="297" r:id="rId69"/>
    <p:sldId id="266" r:id="rId70"/>
    <p:sldId id="276" r:id="rId71"/>
    <p:sldId id="368" r:id="rId72"/>
    <p:sldId id="378" r:id="rId73"/>
    <p:sldId id="387" r:id="rId74"/>
    <p:sldId id="388" r:id="rId75"/>
    <p:sldId id="389" r:id="rId76"/>
    <p:sldId id="390" r:id="rId77"/>
    <p:sldId id="391" r:id="rId78"/>
    <p:sldId id="392" r:id="rId79"/>
    <p:sldId id="393" r:id="rId80"/>
    <p:sldId id="394" r:id="rId81"/>
    <p:sldId id="395" r:id="rId82"/>
    <p:sldId id="397" r:id="rId83"/>
    <p:sldId id="396" r:id="rId84"/>
    <p:sldId id="398" r:id="rId85"/>
    <p:sldId id="331" r:id="rId86"/>
    <p:sldId id="374" r:id="rId87"/>
    <p:sldId id="380" r:id="rId88"/>
    <p:sldId id="381" r:id="rId89"/>
    <p:sldId id="382" r:id="rId90"/>
    <p:sldId id="383" r:id="rId91"/>
    <p:sldId id="384" r:id="rId92"/>
    <p:sldId id="386" r:id="rId93"/>
    <p:sldId id="260" r:id="rId94"/>
    <p:sldId id="273" r:id="rId95"/>
    <p:sldId id="344" r:id="rId96"/>
  </p:sldIdLst>
  <p:sldSz cx="9144000" cy="6858000" type="screen4x3"/>
  <p:notesSz cx="6761163" cy="9942513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505" autoAdjust="0"/>
  </p:normalViewPr>
  <p:slideViewPr>
    <p:cSldViewPr>
      <p:cViewPr varScale="1">
        <p:scale>
          <a:sx n="86" d="100"/>
          <a:sy n="86" d="100"/>
        </p:scale>
        <p:origin x="-1080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1800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97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viewProps" Target="viewProps.xml"/><Relationship Id="rId10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34.wmf"/><Relationship Id="rId1" Type="http://schemas.openxmlformats.org/officeDocument/2006/relationships/image" Target="../media/image33.wmf"/></Relationships>
</file>

<file path=ppt/drawings/_rels/vmlDrawing10.v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wmf"/><Relationship Id="rId3" Type="http://schemas.openxmlformats.org/officeDocument/2006/relationships/image" Target="../media/image141.wmf"/><Relationship Id="rId7" Type="http://schemas.openxmlformats.org/officeDocument/2006/relationships/image" Target="../media/image145.wmf"/><Relationship Id="rId2" Type="http://schemas.openxmlformats.org/officeDocument/2006/relationships/image" Target="../media/image140.wmf"/><Relationship Id="rId1" Type="http://schemas.openxmlformats.org/officeDocument/2006/relationships/image" Target="../media/image139.wmf"/><Relationship Id="rId6" Type="http://schemas.openxmlformats.org/officeDocument/2006/relationships/image" Target="../media/image144.wmf"/><Relationship Id="rId5" Type="http://schemas.openxmlformats.org/officeDocument/2006/relationships/image" Target="../media/image143.wmf"/><Relationship Id="rId10" Type="http://schemas.openxmlformats.org/officeDocument/2006/relationships/image" Target="../media/image148.wmf"/><Relationship Id="rId4" Type="http://schemas.openxmlformats.org/officeDocument/2006/relationships/image" Target="../media/image142.wmf"/><Relationship Id="rId9" Type="http://schemas.openxmlformats.org/officeDocument/2006/relationships/image" Target="../media/image147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9.w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wmf"/><Relationship Id="rId2" Type="http://schemas.openxmlformats.org/officeDocument/2006/relationships/image" Target="../media/image152.wmf"/><Relationship Id="rId1" Type="http://schemas.openxmlformats.org/officeDocument/2006/relationships/image" Target="../media/image126.wmf"/><Relationship Id="rId4" Type="http://schemas.openxmlformats.org/officeDocument/2006/relationships/image" Target="../media/image154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63.wmf"/><Relationship Id="rId1" Type="http://schemas.openxmlformats.org/officeDocument/2006/relationships/image" Target="../media/image62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2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wmf"/><Relationship Id="rId2" Type="http://schemas.openxmlformats.org/officeDocument/2006/relationships/image" Target="../media/image34.wmf"/><Relationship Id="rId1" Type="http://schemas.openxmlformats.org/officeDocument/2006/relationships/image" Target="../media/image109.wmf"/><Relationship Id="rId4" Type="http://schemas.openxmlformats.org/officeDocument/2006/relationships/image" Target="../media/image111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wmf"/><Relationship Id="rId2" Type="http://schemas.openxmlformats.org/officeDocument/2006/relationships/image" Target="../media/image113.wmf"/><Relationship Id="rId1" Type="http://schemas.openxmlformats.org/officeDocument/2006/relationships/image" Target="../media/image112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wmf"/><Relationship Id="rId2" Type="http://schemas.openxmlformats.org/officeDocument/2006/relationships/image" Target="../media/image118.wmf"/><Relationship Id="rId1" Type="http://schemas.openxmlformats.org/officeDocument/2006/relationships/image" Target="../media/image117.wmf"/><Relationship Id="rId4" Type="http://schemas.openxmlformats.org/officeDocument/2006/relationships/image" Target="../media/image120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2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wmf"/><Relationship Id="rId2" Type="http://schemas.openxmlformats.org/officeDocument/2006/relationships/image" Target="../media/image127.wmf"/><Relationship Id="rId1" Type="http://schemas.openxmlformats.org/officeDocument/2006/relationships/image" Target="../media/image126.wmf"/><Relationship Id="rId6" Type="http://schemas.openxmlformats.org/officeDocument/2006/relationships/image" Target="../media/image131.wmf"/><Relationship Id="rId5" Type="http://schemas.openxmlformats.org/officeDocument/2006/relationships/image" Target="../media/image130.wmf"/><Relationship Id="rId4" Type="http://schemas.openxmlformats.org/officeDocument/2006/relationships/image" Target="../media/image129.w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wmf"/><Relationship Id="rId2" Type="http://schemas.openxmlformats.org/officeDocument/2006/relationships/image" Target="../media/image127.wmf"/><Relationship Id="rId1" Type="http://schemas.openxmlformats.org/officeDocument/2006/relationships/image" Target="../media/image126.wmf"/><Relationship Id="rId6" Type="http://schemas.openxmlformats.org/officeDocument/2006/relationships/image" Target="../media/image136.wmf"/><Relationship Id="rId5" Type="http://schemas.openxmlformats.org/officeDocument/2006/relationships/image" Target="../media/image135.wmf"/><Relationship Id="rId4" Type="http://schemas.openxmlformats.org/officeDocument/2006/relationships/image" Target="../media/image134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3052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29050" y="0"/>
            <a:ext cx="293052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47D5B98D-BD25-4161-AC6B-42AE11A9D365}" type="datetimeFigureOut">
              <a:rPr lang="zh-CN" altLang="en-US"/>
              <a:pPr>
                <a:defRPr/>
              </a:pPr>
              <a:t>2014/4/21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896938" y="746125"/>
            <a:ext cx="4967287" cy="3727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76275" y="4722813"/>
            <a:ext cx="5408613" cy="44735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  <a:endParaRPr lang="zh-CN" altLang="en-US" noProof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444038"/>
            <a:ext cx="2930525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29050" y="9444038"/>
            <a:ext cx="2930525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1420E8CC-5035-4046-86D6-F80E59BDB61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7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29378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92163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4A4BB38-C798-4325-93E4-2E826490FC90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777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3778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20835" name="灯片编号占位符 3"/>
          <p:cNvSpPr txBox="1">
            <a:spLocks noGrp="1"/>
          </p:cNvSpPr>
          <p:nvPr/>
        </p:nvSpPr>
        <p:spPr bwMode="auto">
          <a:xfrm>
            <a:off x="3829050" y="9444038"/>
            <a:ext cx="2930525" cy="496887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2E5BF761-29FA-4155-BE87-72DF078BAEAE}" type="slidenum">
              <a:rPr lang="zh-CN" altLang="en-US" sz="1200">
                <a:latin typeface="+mn-lt"/>
                <a:ea typeface="+mn-ea"/>
              </a:rPr>
              <a:pPr algn="r">
                <a:defRPr/>
              </a:pPr>
              <a:t>21</a:t>
            </a:fld>
            <a:endParaRPr lang="en-US" altLang="zh-CN" sz="1200"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777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3778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20835" name="灯片编号占位符 3"/>
          <p:cNvSpPr txBox="1">
            <a:spLocks noGrp="1"/>
          </p:cNvSpPr>
          <p:nvPr/>
        </p:nvSpPr>
        <p:spPr bwMode="auto">
          <a:xfrm>
            <a:off x="3829050" y="9444038"/>
            <a:ext cx="2930525" cy="496887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2E5BF761-29FA-4155-BE87-72DF078BAEAE}" type="slidenum">
              <a:rPr lang="zh-CN" altLang="en-US" sz="1200">
                <a:latin typeface="+mn-lt"/>
                <a:ea typeface="+mn-ea"/>
              </a:rPr>
              <a:pPr algn="r">
                <a:defRPr/>
              </a:pPr>
              <a:t>22</a:t>
            </a:fld>
            <a:endParaRPr lang="en-US" altLang="zh-CN" sz="1200"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5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5826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20835" name="灯片编号占位符 3"/>
          <p:cNvSpPr txBox="1">
            <a:spLocks noGrp="1"/>
          </p:cNvSpPr>
          <p:nvPr/>
        </p:nvSpPr>
        <p:spPr bwMode="auto">
          <a:xfrm>
            <a:off x="3829050" y="9444038"/>
            <a:ext cx="2930525" cy="496887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6CCDEC1C-CE64-4C28-8F70-0BFC5FD450F1}" type="slidenum">
              <a:rPr lang="zh-CN" altLang="en-US" sz="1200">
                <a:latin typeface="+mn-lt"/>
                <a:ea typeface="+mn-ea"/>
              </a:rPr>
              <a:pPr algn="r">
                <a:defRPr/>
              </a:pPr>
              <a:t>23</a:t>
            </a:fld>
            <a:endParaRPr lang="en-US" altLang="zh-CN" sz="1200"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5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5826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20835" name="灯片编号占位符 3"/>
          <p:cNvSpPr txBox="1">
            <a:spLocks noGrp="1"/>
          </p:cNvSpPr>
          <p:nvPr/>
        </p:nvSpPr>
        <p:spPr bwMode="auto">
          <a:xfrm>
            <a:off x="3829050" y="9444038"/>
            <a:ext cx="2930525" cy="496887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6CCDEC1C-CE64-4C28-8F70-0BFC5FD450F1}" type="slidenum">
              <a:rPr lang="zh-CN" altLang="en-US" sz="1200">
                <a:latin typeface="+mn-lt"/>
                <a:ea typeface="+mn-ea"/>
              </a:rPr>
              <a:pPr algn="r">
                <a:defRPr/>
              </a:pPr>
              <a:t>24</a:t>
            </a:fld>
            <a:endParaRPr lang="en-US" altLang="zh-CN" sz="1200"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5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5826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20835" name="灯片编号占位符 3"/>
          <p:cNvSpPr txBox="1">
            <a:spLocks noGrp="1"/>
          </p:cNvSpPr>
          <p:nvPr/>
        </p:nvSpPr>
        <p:spPr bwMode="auto">
          <a:xfrm>
            <a:off x="3829050" y="9444038"/>
            <a:ext cx="2930525" cy="496887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6CCDEC1C-CE64-4C28-8F70-0BFC5FD450F1}" type="slidenum">
              <a:rPr lang="zh-CN" altLang="en-US" sz="1200">
                <a:latin typeface="+mn-lt"/>
                <a:ea typeface="+mn-ea"/>
              </a:rPr>
              <a:pPr algn="r">
                <a:defRPr/>
              </a:pPr>
              <a:t>25</a:t>
            </a:fld>
            <a:endParaRPr lang="en-US" altLang="zh-CN" sz="1200"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5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5826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20835" name="灯片编号占位符 3"/>
          <p:cNvSpPr txBox="1">
            <a:spLocks noGrp="1"/>
          </p:cNvSpPr>
          <p:nvPr/>
        </p:nvSpPr>
        <p:spPr bwMode="auto">
          <a:xfrm>
            <a:off x="3829050" y="9444038"/>
            <a:ext cx="2930525" cy="496887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6CCDEC1C-CE64-4C28-8F70-0BFC5FD450F1}" type="slidenum">
              <a:rPr lang="zh-CN" altLang="en-US" sz="1200">
                <a:latin typeface="+mn-lt"/>
                <a:ea typeface="+mn-ea"/>
              </a:rPr>
              <a:pPr algn="r">
                <a:defRPr/>
              </a:pPr>
              <a:t>26</a:t>
            </a:fld>
            <a:endParaRPr lang="en-US" altLang="zh-CN" sz="1200"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5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5826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20835" name="灯片编号占位符 3"/>
          <p:cNvSpPr txBox="1">
            <a:spLocks noGrp="1"/>
          </p:cNvSpPr>
          <p:nvPr/>
        </p:nvSpPr>
        <p:spPr bwMode="auto">
          <a:xfrm>
            <a:off x="3829050" y="9444038"/>
            <a:ext cx="2930525" cy="496887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6CCDEC1C-CE64-4C28-8F70-0BFC5FD450F1}" type="slidenum">
              <a:rPr lang="zh-CN" altLang="en-US" sz="1200">
                <a:latin typeface="+mn-lt"/>
                <a:ea typeface="+mn-ea"/>
              </a:rPr>
              <a:pPr algn="r">
                <a:defRPr/>
              </a:pPr>
              <a:t>27</a:t>
            </a:fld>
            <a:endParaRPr lang="en-US" altLang="zh-CN" sz="1200"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5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5826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20835" name="灯片编号占位符 3"/>
          <p:cNvSpPr txBox="1">
            <a:spLocks noGrp="1"/>
          </p:cNvSpPr>
          <p:nvPr/>
        </p:nvSpPr>
        <p:spPr bwMode="auto">
          <a:xfrm>
            <a:off x="3829050" y="9444038"/>
            <a:ext cx="2930525" cy="496887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6CCDEC1C-CE64-4C28-8F70-0BFC5FD450F1}" type="slidenum">
              <a:rPr lang="zh-CN" altLang="en-US" sz="1200">
                <a:latin typeface="+mn-lt"/>
                <a:ea typeface="+mn-ea"/>
              </a:rPr>
              <a:pPr algn="r">
                <a:defRPr/>
              </a:pPr>
              <a:t>28</a:t>
            </a:fld>
            <a:endParaRPr lang="en-US" altLang="zh-CN" sz="1200"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5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5826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20835" name="灯片编号占位符 3"/>
          <p:cNvSpPr txBox="1">
            <a:spLocks noGrp="1"/>
          </p:cNvSpPr>
          <p:nvPr/>
        </p:nvSpPr>
        <p:spPr bwMode="auto">
          <a:xfrm>
            <a:off x="3829050" y="9444038"/>
            <a:ext cx="2930525" cy="496887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6CCDEC1C-CE64-4C28-8F70-0BFC5FD450F1}" type="slidenum">
              <a:rPr lang="zh-CN" altLang="en-US" sz="1200">
                <a:latin typeface="+mn-lt"/>
                <a:ea typeface="+mn-ea"/>
              </a:rPr>
              <a:pPr algn="r">
                <a:defRPr/>
              </a:pPr>
              <a:t>29</a:t>
            </a:fld>
            <a:endParaRPr lang="en-US" altLang="zh-CN" sz="1200"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5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5826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20835" name="灯片编号占位符 3"/>
          <p:cNvSpPr txBox="1">
            <a:spLocks noGrp="1"/>
          </p:cNvSpPr>
          <p:nvPr/>
        </p:nvSpPr>
        <p:spPr bwMode="auto">
          <a:xfrm>
            <a:off x="3829050" y="9444038"/>
            <a:ext cx="2930525" cy="496887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6CCDEC1C-CE64-4C28-8F70-0BFC5FD450F1}" type="slidenum">
              <a:rPr lang="zh-CN" altLang="en-US" sz="1200">
                <a:latin typeface="+mn-lt"/>
                <a:ea typeface="+mn-ea"/>
              </a:rPr>
              <a:pPr algn="r">
                <a:defRPr/>
              </a:pPr>
              <a:t>30</a:t>
            </a:fld>
            <a:endParaRPr lang="en-US" altLang="zh-CN" sz="1200"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8674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35171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A5BDD702-05D5-4702-B8C5-B7C6AEFFDB05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13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5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5826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20835" name="灯片编号占位符 3"/>
          <p:cNvSpPr txBox="1">
            <a:spLocks noGrp="1"/>
          </p:cNvSpPr>
          <p:nvPr/>
        </p:nvSpPr>
        <p:spPr bwMode="auto">
          <a:xfrm>
            <a:off x="3829050" y="9444038"/>
            <a:ext cx="2930525" cy="496887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6CCDEC1C-CE64-4C28-8F70-0BFC5FD450F1}" type="slidenum">
              <a:rPr lang="zh-CN" altLang="en-US" sz="1200">
                <a:latin typeface="+mn-lt"/>
                <a:ea typeface="+mn-ea"/>
              </a:rPr>
              <a:pPr algn="r">
                <a:defRPr/>
              </a:pPr>
              <a:t>31</a:t>
            </a:fld>
            <a:endParaRPr lang="en-US" altLang="zh-CN" sz="1200"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5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5826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20835" name="灯片编号占位符 3"/>
          <p:cNvSpPr txBox="1">
            <a:spLocks noGrp="1"/>
          </p:cNvSpPr>
          <p:nvPr/>
        </p:nvSpPr>
        <p:spPr bwMode="auto">
          <a:xfrm>
            <a:off x="3829050" y="9444038"/>
            <a:ext cx="2930525" cy="496887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6CCDEC1C-CE64-4C28-8F70-0BFC5FD450F1}" type="slidenum">
              <a:rPr lang="zh-CN" altLang="en-US" sz="1200">
                <a:latin typeface="+mn-lt"/>
                <a:ea typeface="+mn-ea"/>
              </a:rPr>
              <a:pPr algn="r">
                <a:defRPr/>
              </a:pPr>
              <a:t>32</a:t>
            </a:fld>
            <a:endParaRPr lang="en-US" altLang="zh-CN" sz="1200"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5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5826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20835" name="灯片编号占位符 3"/>
          <p:cNvSpPr txBox="1">
            <a:spLocks noGrp="1"/>
          </p:cNvSpPr>
          <p:nvPr/>
        </p:nvSpPr>
        <p:spPr bwMode="auto">
          <a:xfrm>
            <a:off x="3829050" y="9444038"/>
            <a:ext cx="2930525" cy="496887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6CCDEC1C-CE64-4C28-8F70-0BFC5FD450F1}" type="slidenum">
              <a:rPr lang="zh-CN" altLang="en-US" sz="1200">
                <a:latin typeface="+mn-lt"/>
                <a:ea typeface="+mn-ea"/>
              </a:rPr>
              <a:pPr algn="r">
                <a:defRPr/>
              </a:pPr>
              <a:t>33</a:t>
            </a:fld>
            <a:endParaRPr lang="en-US" altLang="zh-CN" sz="1200"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777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3778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20835" name="灯片编号占位符 3"/>
          <p:cNvSpPr txBox="1">
            <a:spLocks noGrp="1"/>
          </p:cNvSpPr>
          <p:nvPr/>
        </p:nvSpPr>
        <p:spPr bwMode="auto">
          <a:xfrm>
            <a:off x="3829050" y="9444038"/>
            <a:ext cx="2930525" cy="496887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2E5BF761-29FA-4155-BE87-72DF078BAEAE}" type="slidenum">
              <a:rPr lang="zh-CN" altLang="en-US" sz="1200">
                <a:latin typeface="+mn-lt"/>
                <a:ea typeface="+mn-ea"/>
              </a:rPr>
              <a:pPr algn="r">
                <a:defRPr/>
              </a:pPr>
              <a:t>34</a:t>
            </a:fld>
            <a:endParaRPr lang="en-US" altLang="zh-CN" sz="1200"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777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3778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20835" name="灯片编号占位符 3"/>
          <p:cNvSpPr txBox="1">
            <a:spLocks noGrp="1"/>
          </p:cNvSpPr>
          <p:nvPr/>
        </p:nvSpPr>
        <p:spPr bwMode="auto">
          <a:xfrm>
            <a:off x="3829050" y="9444038"/>
            <a:ext cx="2930525" cy="496887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2E5BF761-29FA-4155-BE87-72DF078BAEAE}" type="slidenum">
              <a:rPr lang="zh-CN" altLang="en-US" sz="1200">
                <a:latin typeface="+mn-lt"/>
                <a:ea typeface="+mn-ea"/>
              </a:rPr>
              <a:pPr algn="r">
                <a:defRPr/>
              </a:pPr>
              <a:t>35</a:t>
            </a:fld>
            <a:endParaRPr lang="en-US" altLang="zh-CN" sz="1200"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73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7874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20835" name="灯片编号占位符 3"/>
          <p:cNvSpPr txBox="1">
            <a:spLocks noGrp="1"/>
          </p:cNvSpPr>
          <p:nvPr/>
        </p:nvSpPr>
        <p:spPr bwMode="auto">
          <a:xfrm>
            <a:off x="3829050" y="9444038"/>
            <a:ext cx="2930525" cy="496887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513286A4-BF7C-49DA-806D-383C9D60E193}" type="slidenum">
              <a:rPr lang="zh-CN" altLang="en-US" sz="1200">
                <a:latin typeface="+mn-lt"/>
                <a:ea typeface="+mn-ea"/>
              </a:rPr>
              <a:pPr algn="r">
                <a:defRPr/>
              </a:pPr>
              <a:t>36</a:t>
            </a:fld>
            <a:endParaRPr lang="en-US" altLang="zh-CN" sz="1200"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5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5826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20835" name="灯片编号占位符 3"/>
          <p:cNvSpPr txBox="1">
            <a:spLocks noGrp="1"/>
          </p:cNvSpPr>
          <p:nvPr/>
        </p:nvSpPr>
        <p:spPr bwMode="auto">
          <a:xfrm>
            <a:off x="3829050" y="9444038"/>
            <a:ext cx="2930525" cy="496887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6CCDEC1C-CE64-4C28-8F70-0BFC5FD450F1}" type="slidenum">
              <a:rPr lang="zh-CN" altLang="en-US" sz="1200">
                <a:latin typeface="+mn-lt"/>
                <a:ea typeface="+mn-ea"/>
              </a:rPr>
              <a:pPr algn="r">
                <a:defRPr/>
              </a:pPr>
              <a:t>37</a:t>
            </a:fld>
            <a:endParaRPr lang="en-US" altLang="zh-CN" sz="1200"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5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5826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20835" name="灯片编号占位符 3"/>
          <p:cNvSpPr txBox="1">
            <a:spLocks noGrp="1"/>
          </p:cNvSpPr>
          <p:nvPr/>
        </p:nvSpPr>
        <p:spPr bwMode="auto">
          <a:xfrm>
            <a:off x="3829050" y="9444038"/>
            <a:ext cx="2930525" cy="496887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6CCDEC1C-CE64-4C28-8F70-0BFC5FD450F1}" type="slidenum">
              <a:rPr lang="zh-CN" altLang="en-US" sz="1200">
                <a:latin typeface="+mn-lt"/>
                <a:ea typeface="+mn-ea"/>
              </a:rPr>
              <a:pPr algn="r">
                <a:defRPr/>
              </a:pPr>
              <a:t>38</a:t>
            </a:fld>
            <a:endParaRPr lang="en-US" altLang="zh-CN" sz="1200"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5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5826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20835" name="灯片编号占位符 3"/>
          <p:cNvSpPr txBox="1">
            <a:spLocks noGrp="1"/>
          </p:cNvSpPr>
          <p:nvPr/>
        </p:nvSpPr>
        <p:spPr bwMode="auto">
          <a:xfrm>
            <a:off x="3829050" y="9444038"/>
            <a:ext cx="2930525" cy="496887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6CCDEC1C-CE64-4C28-8F70-0BFC5FD450F1}" type="slidenum">
              <a:rPr lang="zh-CN" altLang="en-US" sz="1200">
                <a:latin typeface="+mn-lt"/>
                <a:ea typeface="+mn-ea"/>
              </a:rPr>
              <a:pPr algn="r">
                <a:defRPr/>
              </a:pPr>
              <a:t>39</a:t>
            </a:fld>
            <a:endParaRPr lang="en-US" altLang="zh-CN" sz="1200"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5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5826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20835" name="灯片编号占位符 3"/>
          <p:cNvSpPr txBox="1">
            <a:spLocks noGrp="1"/>
          </p:cNvSpPr>
          <p:nvPr/>
        </p:nvSpPr>
        <p:spPr bwMode="auto">
          <a:xfrm>
            <a:off x="3829050" y="9444038"/>
            <a:ext cx="2930525" cy="496887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6CCDEC1C-CE64-4C28-8F70-0BFC5FD450F1}" type="slidenum">
              <a:rPr lang="zh-CN" altLang="en-US" sz="1200">
                <a:latin typeface="+mn-lt"/>
                <a:ea typeface="+mn-ea"/>
              </a:rPr>
              <a:pPr algn="r">
                <a:defRPr/>
              </a:pPr>
              <a:t>40</a:t>
            </a:fld>
            <a:endParaRPr lang="en-US" altLang="zh-CN" sz="1200"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22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08547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322B868-CEAC-4F83-8FCA-0C83AB8FF1E0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14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713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43714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35171" name="灯片编号占位符 3"/>
          <p:cNvSpPr txBox="1">
            <a:spLocks noGrp="1"/>
          </p:cNvSpPr>
          <p:nvPr/>
        </p:nvSpPr>
        <p:spPr bwMode="auto">
          <a:xfrm>
            <a:off x="3829050" y="9444038"/>
            <a:ext cx="2930525" cy="496887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AC32E6B1-73D9-4685-AE7B-4BDF3DEF4D93}" type="slidenum">
              <a:rPr lang="zh-CN" altLang="en-US" sz="1200">
                <a:latin typeface="+mn-lt"/>
                <a:ea typeface="+mn-ea"/>
              </a:rPr>
              <a:pPr algn="r">
                <a:defRPr/>
              </a:pPr>
              <a:t>41</a:t>
            </a:fld>
            <a:endParaRPr lang="en-US" altLang="zh-CN" sz="1200"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713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43714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35171" name="灯片编号占位符 3"/>
          <p:cNvSpPr txBox="1">
            <a:spLocks noGrp="1"/>
          </p:cNvSpPr>
          <p:nvPr/>
        </p:nvSpPr>
        <p:spPr bwMode="auto">
          <a:xfrm>
            <a:off x="3829050" y="9444038"/>
            <a:ext cx="2930525" cy="496887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AC32E6B1-73D9-4685-AE7B-4BDF3DEF4D93}" type="slidenum">
              <a:rPr lang="zh-CN" altLang="en-US" sz="1200">
                <a:latin typeface="+mn-lt"/>
                <a:ea typeface="+mn-ea"/>
              </a:rPr>
              <a:pPr algn="r">
                <a:defRPr/>
              </a:pPr>
              <a:t>42</a:t>
            </a:fld>
            <a:endParaRPr lang="en-US" altLang="zh-CN" sz="1200"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713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43714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35171" name="灯片编号占位符 3"/>
          <p:cNvSpPr txBox="1">
            <a:spLocks noGrp="1"/>
          </p:cNvSpPr>
          <p:nvPr/>
        </p:nvSpPr>
        <p:spPr bwMode="auto">
          <a:xfrm>
            <a:off x="3829050" y="9444038"/>
            <a:ext cx="2930525" cy="496887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AC32E6B1-73D9-4685-AE7B-4BDF3DEF4D93}" type="slidenum">
              <a:rPr lang="zh-CN" altLang="en-US" sz="1200">
                <a:latin typeface="+mn-lt"/>
                <a:ea typeface="+mn-ea"/>
              </a:rPr>
              <a:pPr algn="r">
                <a:defRPr/>
              </a:pPr>
              <a:t>43</a:t>
            </a:fld>
            <a:endParaRPr lang="en-US" altLang="zh-CN" sz="1200"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713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43714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35171" name="灯片编号占位符 3"/>
          <p:cNvSpPr txBox="1">
            <a:spLocks noGrp="1"/>
          </p:cNvSpPr>
          <p:nvPr/>
        </p:nvSpPr>
        <p:spPr bwMode="auto">
          <a:xfrm>
            <a:off x="3829050" y="9444038"/>
            <a:ext cx="2930525" cy="496887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AC32E6B1-73D9-4685-AE7B-4BDF3DEF4D93}" type="slidenum">
              <a:rPr lang="zh-CN" altLang="en-US" sz="1200">
                <a:latin typeface="+mn-lt"/>
                <a:ea typeface="+mn-ea"/>
              </a:rPr>
              <a:pPr algn="r">
                <a:defRPr/>
              </a:pPr>
              <a:t>44</a:t>
            </a:fld>
            <a:endParaRPr lang="en-US" altLang="zh-CN" sz="1200"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713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43714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35171" name="灯片编号占位符 3"/>
          <p:cNvSpPr txBox="1">
            <a:spLocks noGrp="1"/>
          </p:cNvSpPr>
          <p:nvPr/>
        </p:nvSpPr>
        <p:spPr bwMode="auto">
          <a:xfrm>
            <a:off x="3829050" y="9444038"/>
            <a:ext cx="2930525" cy="496887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AC32E6B1-73D9-4685-AE7B-4BDF3DEF4D93}" type="slidenum">
              <a:rPr lang="zh-CN" altLang="en-US" sz="1200">
                <a:latin typeface="+mn-lt"/>
                <a:ea typeface="+mn-ea"/>
              </a:rPr>
              <a:pPr algn="r">
                <a:defRPr/>
              </a:pPr>
              <a:t>45</a:t>
            </a:fld>
            <a:endParaRPr lang="en-US" altLang="zh-CN" sz="1200"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713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43714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35171" name="灯片编号占位符 3"/>
          <p:cNvSpPr txBox="1">
            <a:spLocks noGrp="1"/>
          </p:cNvSpPr>
          <p:nvPr/>
        </p:nvSpPr>
        <p:spPr bwMode="auto">
          <a:xfrm>
            <a:off x="3829050" y="9444038"/>
            <a:ext cx="2930525" cy="496887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AC32E6B1-73D9-4685-AE7B-4BDF3DEF4D93}" type="slidenum">
              <a:rPr lang="zh-CN" altLang="en-US" sz="1200">
                <a:latin typeface="+mn-lt"/>
                <a:ea typeface="+mn-ea"/>
              </a:rPr>
              <a:pPr algn="r">
                <a:defRPr/>
              </a:pPr>
              <a:t>46</a:t>
            </a:fld>
            <a:endParaRPr lang="en-US" altLang="zh-CN" sz="1200"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713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43714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35171" name="灯片编号占位符 3"/>
          <p:cNvSpPr txBox="1">
            <a:spLocks noGrp="1"/>
          </p:cNvSpPr>
          <p:nvPr/>
        </p:nvSpPr>
        <p:spPr bwMode="auto">
          <a:xfrm>
            <a:off x="3829050" y="9444038"/>
            <a:ext cx="2930525" cy="496887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AC32E6B1-73D9-4685-AE7B-4BDF3DEF4D93}" type="slidenum">
              <a:rPr lang="zh-CN" altLang="en-US" sz="1200">
                <a:latin typeface="+mn-lt"/>
                <a:ea typeface="+mn-ea"/>
              </a:rPr>
              <a:pPr algn="r">
                <a:defRPr/>
              </a:pPr>
              <a:t>47</a:t>
            </a:fld>
            <a:endParaRPr lang="en-US" altLang="zh-CN" sz="1200"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713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43714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35171" name="灯片编号占位符 3"/>
          <p:cNvSpPr txBox="1">
            <a:spLocks noGrp="1"/>
          </p:cNvSpPr>
          <p:nvPr/>
        </p:nvSpPr>
        <p:spPr bwMode="auto">
          <a:xfrm>
            <a:off x="3829050" y="9444038"/>
            <a:ext cx="2930525" cy="496887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AC32E6B1-73D9-4685-AE7B-4BDF3DEF4D93}" type="slidenum">
              <a:rPr lang="zh-CN" altLang="en-US" sz="1200">
                <a:latin typeface="+mn-lt"/>
                <a:ea typeface="+mn-ea"/>
              </a:rPr>
              <a:pPr algn="r">
                <a:defRPr/>
              </a:pPr>
              <a:t>48</a:t>
            </a:fld>
            <a:endParaRPr lang="en-US" altLang="zh-CN" sz="1200"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713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43714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35171" name="灯片编号占位符 3"/>
          <p:cNvSpPr txBox="1">
            <a:spLocks noGrp="1"/>
          </p:cNvSpPr>
          <p:nvPr/>
        </p:nvSpPr>
        <p:spPr bwMode="auto">
          <a:xfrm>
            <a:off x="3829050" y="9444038"/>
            <a:ext cx="2930525" cy="496887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AC32E6B1-73D9-4685-AE7B-4BDF3DEF4D93}" type="slidenum">
              <a:rPr lang="zh-CN" altLang="en-US" sz="1200">
                <a:latin typeface="+mn-lt"/>
                <a:ea typeface="+mn-ea"/>
              </a:rPr>
              <a:pPr algn="r">
                <a:defRPr/>
              </a:pPr>
              <a:t>49</a:t>
            </a:fld>
            <a:endParaRPr lang="en-US" altLang="zh-CN" sz="1200"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713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43714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35171" name="灯片编号占位符 3"/>
          <p:cNvSpPr txBox="1">
            <a:spLocks noGrp="1"/>
          </p:cNvSpPr>
          <p:nvPr/>
        </p:nvSpPr>
        <p:spPr bwMode="auto">
          <a:xfrm>
            <a:off x="3829050" y="9444038"/>
            <a:ext cx="2930525" cy="496887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AC32E6B1-73D9-4685-AE7B-4BDF3DEF4D93}" type="slidenum">
              <a:rPr lang="zh-CN" altLang="en-US" sz="1200">
                <a:latin typeface="+mn-lt"/>
                <a:ea typeface="+mn-ea"/>
              </a:rPr>
              <a:pPr algn="r">
                <a:defRPr/>
              </a:pPr>
              <a:t>50</a:t>
            </a:fld>
            <a:endParaRPr lang="en-US" altLang="zh-CN" sz="1200"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4818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21507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36379680-585F-4367-BCEF-FC741F204232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15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713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43714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35171" name="灯片编号占位符 3"/>
          <p:cNvSpPr txBox="1">
            <a:spLocks noGrp="1"/>
          </p:cNvSpPr>
          <p:nvPr/>
        </p:nvSpPr>
        <p:spPr bwMode="auto">
          <a:xfrm>
            <a:off x="3829050" y="9444038"/>
            <a:ext cx="2930525" cy="496887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AC32E6B1-73D9-4685-AE7B-4BDF3DEF4D93}" type="slidenum">
              <a:rPr lang="zh-CN" altLang="en-US" sz="1200">
                <a:latin typeface="+mn-lt"/>
                <a:ea typeface="+mn-ea"/>
              </a:rPr>
              <a:pPr algn="r">
                <a:defRPr/>
              </a:pPr>
              <a:t>51</a:t>
            </a:fld>
            <a:endParaRPr lang="en-US" altLang="zh-CN" sz="1200"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713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43714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35171" name="灯片编号占位符 3"/>
          <p:cNvSpPr txBox="1">
            <a:spLocks noGrp="1"/>
          </p:cNvSpPr>
          <p:nvPr/>
        </p:nvSpPr>
        <p:spPr bwMode="auto">
          <a:xfrm>
            <a:off x="3829050" y="9444038"/>
            <a:ext cx="2930525" cy="496887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AC32E6B1-73D9-4685-AE7B-4BDF3DEF4D93}" type="slidenum">
              <a:rPr lang="zh-CN" altLang="en-US" sz="1200">
                <a:latin typeface="+mn-lt"/>
                <a:ea typeface="+mn-ea"/>
              </a:rPr>
              <a:pPr algn="r">
                <a:defRPr/>
              </a:pPr>
              <a:t>52</a:t>
            </a:fld>
            <a:endParaRPr lang="en-US" altLang="zh-CN" sz="1200"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969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1970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99331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76945CF-1F0F-4953-98F4-ED6D5530A4F2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53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17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4018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99331" name="灯片编号占位符 3"/>
          <p:cNvSpPr txBox="1">
            <a:spLocks noGrp="1"/>
          </p:cNvSpPr>
          <p:nvPr/>
        </p:nvSpPr>
        <p:spPr bwMode="auto">
          <a:xfrm>
            <a:off x="3829050" y="9444038"/>
            <a:ext cx="2930525" cy="496887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6C6DCFE2-ABFE-4686-A29F-2F0B9E9BC68E}" type="slidenum">
              <a:rPr lang="zh-CN" altLang="en-US" sz="1200">
                <a:latin typeface="+mn-lt"/>
                <a:ea typeface="+mn-ea"/>
              </a:rPr>
              <a:pPr algn="r">
                <a:defRPr/>
              </a:pPr>
              <a:t>54</a:t>
            </a:fld>
            <a:endParaRPr lang="en-US" altLang="zh-CN" sz="1200"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65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6066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35171" name="灯片编号占位符 3"/>
          <p:cNvSpPr txBox="1">
            <a:spLocks noGrp="1"/>
          </p:cNvSpPr>
          <p:nvPr/>
        </p:nvSpPr>
        <p:spPr bwMode="auto">
          <a:xfrm>
            <a:off x="3829050" y="9444038"/>
            <a:ext cx="2930525" cy="496887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EB547665-E6D9-4C48-873A-41F7E1023115}" type="slidenum">
              <a:rPr lang="zh-CN" altLang="en-US" sz="1200">
                <a:latin typeface="+mn-lt"/>
                <a:ea typeface="+mn-ea"/>
              </a:rPr>
              <a:pPr algn="r">
                <a:defRPr/>
              </a:pPr>
              <a:t>55</a:t>
            </a:fld>
            <a:endParaRPr lang="en-US" altLang="zh-CN" sz="1200"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61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20162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20835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4DA2888-CAF7-4E35-8CD2-F6B86594FC89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56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209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22210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89091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18D2C799-CF3F-44BD-900D-3DABFBF307EA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57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257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24258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35171" name="灯片编号占位符 3"/>
          <p:cNvSpPr txBox="1">
            <a:spLocks noGrp="1"/>
          </p:cNvSpPr>
          <p:nvPr/>
        </p:nvSpPr>
        <p:spPr bwMode="auto">
          <a:xfrm>
            <a:off x="3829050" y="9444038"/>
            <a:ext cx="2930525" cy="496887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0D928C85-4083-4AB8-9FC9-16CAD2AD8B6F}" type="slidenum">
              <a:rPr lang="zh-CN" altLang="en-US" sz="1200">
                <a:latin typeface="+mn-lt"/>
                <a:ea typeface="+mn-ea"/>
              </a:rPr>
              <a:pPr algn="r">
                <a:defRPr/>
              </a:pPr>
              <a:t>58</a:t>
            </a:fld>
            <a:endParaRPr lang="en-US" altLang="zh-CN" sz="1200"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497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34498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97283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C56975B-CFEE-4053-A1DC-C1FB120196C2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59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665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41666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02403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FE377B8-DD9D-46E4-874F-2EAD8F0D3953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61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7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9138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23555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923C0EAE-42F9-478E-BA5C-420511CF21EB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16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713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43714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35171" name="灯片编号占位符 3"/>
          <p:cNvSpPr txBox="1">
            <a:spLocks noGrp="1"/>
          </p:cNvSpPr>
          <p:nvPr/>
        </p:nvSpPr>
        <p:spPr bwMode="auto">
          <a:xfrm>
            <a:off x="3829050" y="9444038"/>
            <a:ext cx="2930525" cy="496887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AC32E6B1-73D9-4685-AE7B-4BDF3DEF4D93}" type="slidenum">
              <a:rPr lang="zh-CN" altLang="en-US" sz="1200">
                <a:latin typeface="+mn-lt"/>
                <a:ea typeface="+mn-ea"/>
              </a:rPr>
              <a:pPr algn="r">
                <a:defRPr/>
              </a:pPr>
              <a:t>62</a:t>
            </a:fld>
            <a:endParaRPr lang="en-US" altLang="zh-CN" sz="1200"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61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45762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06499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F88FE45-23EB-429F-8451-131991832FD1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63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929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52930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12643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19D58A24-D4F7-4491-9E13-91FDD2BCD69B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64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977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54978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16739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1B5F265-1E81-4994-AC08-4AC4B1087711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65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025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57026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18787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DC4A5EE-E0C4-4B55-8817-0102548B5F5C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66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073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59074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21859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A2709303-1791-4C31-A6D0-D92B4998A5E3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67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21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61122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23907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69525A9-BB9B-49AA-BCAA-F6A55EF48139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68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41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66242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29027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B8B5D5C-0277-4C46-9391-479A9C531772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69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289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68290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33123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B7619BD-5DB6-4FC8-A96C-E69E3E51E0BA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70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5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5826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20835" name="灯片编号占位符 3"/>
          <p:cNvSpPr txBox="1">
            <a:spLocks noGrp="1"/>
          </p:cNvSpPr>
          <p:nvPr/>
        </p:nvSpPr>
        <p:spPr bwMode="auto">
          <a:xfrm>
            <a:off x="3829050" y="9444038"/>
            <a:ext cx="2930525" cy="496887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6CCDEC1C-CE64-4C28-8F70-0BFC5FD450F1}" type="slidenum">
              <a:rPr lang="zh-CN" altLang="en-US" sz="1200">
                <a:latin typeface="+mn-lt"/>
                <a:ea typeface="+mn-ea"/>
              </a:rPr>
              <a:pPr algn="r">
                <a:defRPr/>
              </a:pPr>
              <a:t>71</a:t>
            </a:fld>
            <a:endParaRPr lang="en-US" altLang="zh-CN" sz="1200"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5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5826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20835" name="灯片编号占位符 3"/>
          <p:cNvSpPr txBox="1">
            <a:spLocks noGrp="1"/>
          </p:cNvSpPr>
          <p:nvPr/>
        </p:nvSpPr>
        <p:spPr bwMode="auto">
          <a:xfrm>
            <a:off x="3829050" y="9444038"/>
            <a:ext cx="2930525" cy="496887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6CCDEC1C-CE64-4C28-8F70-0BFC5FD450F1}" type="slidenum">
              <a:rPr lang="zh-CN" altLang="en-US" sz="1200">
                <a:latin typeface="+mn-lt"/>
                <a:ea typeface="+mn-ea"/>
              </a:rPr>
              <a:pPr algn="r">
                <a:defRPr/>
              </a:pPr>
              <a:t>17</a:t>
            </a:fld>
            <a:endParaRPr lang="en-US" altLang="zh-CN" sz="1200"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5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5826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20835" name="灯片编号占位符 3"/>
          <p:cNvSpPr txBox="1">
            <a:spLocks noGrp="1"/>
          </p:cNvSpPr>
          <p:nvPr/>
        </p:nvSpPr>
        <p:spPr bwMode="auto">
          <a:xfrm>
            <a:off x="3829050" y="9444038"/>
            <a:ext cx="2930525" cy="496887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6CCDEC1C-CE64-4C28-8F70-0BFC5FD450F1}" type="slidenum">
              <a:rPr lang="zh-CN" altLang="en-US" sz="1200">
                <a:latin typeface="+mn-lt"/>
                <a:ea typeface="+mn-ea"/>
              </a:rPr>
              <a:pPr algn="r">
                <a:defRPr/>
              </a:pPr>
              <a:t>72</a:t>
            </a:fld>
            <a:endParaRPr lang="en-US" altLang="zh-CN" sz="1200"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713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43714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35171" name="灯片编号占位符 3"/>
          <p:cNvSpPr txBox="1">
            <a:spLocks noGrp="1"/>
          </p:cNvSpPr>
          <p:nvPr/>
        </p:nvSpPr>
        <p:spPr bwMode="auto">
          <a:xfrm>
            <a:off x="3829050" y="9444038"/>
            <a:ext cx="2930525" cy="496887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AC32E6B1-73D9-4685-AE7B-4BDF3DEF4D93}" type="slidenum">
              <a:rPr lang="zh-CN" altLang="en-US" sz="1200">
                <a:latin typeface="+mn-lt"/>
                <a:ea typeface="+mn-ea"/>
              </a:rPr>
              <a:pPr algn="r">
                <a:defRPr/>
              </a:pPr>
              <a:t>73</a:t>
            </a:fld>
            <a:endParaRPr lang="en-US" altLang="zh-CN" sz="1200"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713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43714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35171" name="灯片编号占位符 3"/>
          <p:cNvSpPr txBox="1">
            <a:spLocks noGrp="1"/>
          </p:cNvSpPr>
          <p:nvPr/>
        </p:nvSpPr>
        <p:spPr bwMode="auto">
          <a:xfrm>
            <a:off x="3829050" y="9444038"/>
            <a:ext cx="2930525" cy="496887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AC32E6B1-73D9-4685-AE7B-4BDF3DEF4D93}" type="slidenum">
              <a:rPr lang="zh-CN" altLang="en-US" sz="1200">
                <a:latin typeface="+mn-lt"/>
                <a:ea typeface="+mn-ea"/>
              </a:rPr>
              <a:pPr algn="r">
                <a:defRPr/>
              </a:pPr>
              <a:t>74</a:t>
            </a:fld>
            <a:endParaRPr lang="en-US" altLang="zh-CN" sz="1200"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713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43714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35171" name="灯片编号占位符 3"/>
          <p:cNvSpPr txBox="1">
            <a:spLocks noGrp="1"/>
          </p:cNvSpPr>
          <p:nvPr/>
        </p:nvSpPr>
        <p:spPr bwMode="auto">
          <a:xfrm>
            <a:off x="3829050" y="9444038"/>
            <a:ext cx="2930525" cy="496887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AC32E6B1-73D9-4685-AE7B-4BDF3DEF4D93}" type="slidenum">
              <a:rPr lang="zh-CN" altLang="en-US" sz="1200">
                <a:latin typeface="+mn-lt"/>
                <a:ea typeface="+mn-ea"/>
              </a:rPr>
              <a:pPr algn="r">
                <a:defRPr/>
              </a:pPr>
              <a:t>75</a:t>
            </a:fld>
            <a:endParaRPr lang="en-US" altLang="zh-CN" sz="1200"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713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43714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35171" name="灯片编号占位符 3"/>
          <p:cNvSpPr txBox="1">
            <a:spLocks noGrp="1"/>
          </p:cNvSpPr>
          <p:nvPr/>
        </p:nvSpPr>
        <p:spPr bwMode="auto">
          <a:xfrm>
            <a:off x="3829050" y="9444038"/>
            <a:ext cx="2930525" cy="496887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AC32E6B1-73D9-4685-AE7B-4BDF3DEF4D93}" type="slidenum">
              <a:rPr lang="zh-CN" altLang="en-US" sz="1200">
                <a:latin typeface="+mn-lt"/>
                <a:ea typeface="+mn-ea"/>
              </a:rPr>
              <a:pPr algn="r">
                <a:defRPr/>
              </a:pPr>
              <a:t>76</a:t>
            </a:fld>
            <a:endParaRPr lang="en-US" altLang="zh-CN" sz="1200"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713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43714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35171" name="灯片编号占位符 3"/>
          <p:cNvSpPr txBox="1">
            <a:spLocks noGrp="1"/>
          </p:cNvSpPr>
          <p:nvPr/>
        </p:nvSpPr>
        <p:spPr bwMode="auto">
          <a:xfrm>
            <a:off x="3829050" y="9444038"/>
            <a:ext cx="2930525" cy="496887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AC32E6B1-73D9-4685-AE7B-4BDF3DEF4D93}" type="slidenum">
              <a:rPr lang="zh-CN" altLang="en-US" sz="1200">
                <a:latin typeface="+mn-lt"/>
                <a:ea typeface="+mn-ea"/>
              </a:rPr>
              <a:pPr algn="r">
                <a:defRPr/>
              </a:pPr>
              <a:t>77</a:t>
            </a:fld>
            <a:endParaRPr lang="en-US" altLang="zh-CN" sz="1200"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713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43714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35171" name="灯片编号占位符 3"/>
          <p:cNvSpPr txBox="1">
            <a:spLocks noGrp="1"/>
          </p:cNvSpPr>
          <p:nvPr/>
        </p:nvSpPr>
        <p:spPr bwMode="auto">
          <a:xfrm>
            <a:off x="3829050" y="9444038"/>
            <a:ext cx="2930525" cy="496887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AC32E6B1-73D9-4685-AE7B-4BDF3DEF4D93}" type="slidenum">
              <a:rPr lang="zh-CN" altLang="en-US" sz="1200">
                <a:latin typeface="+mn-lt"/>
                <a:ea typeface="+mn-ea"/>
              </a:rPr>
              <a:pPr algn="r">
                <a:defRPr/>
              </a:pPr>
              <a:t>78</a:t>
            </a:fld>
            <a:endParaRPr lang="en-US" altLang="zh-CN" sz="1200"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713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43714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35171" name="灯片编号占位符 3"/>
          <p:cNvSpPr txBox="1">
            <a:spLocks noGrp="1"/>
          </p:cNvSpPr>
          <p:nvPr/>
        </p:nvSpPr>
        <p:spPr bwMode="auto">
          <a:xfrm>
            <a:off x="3829050" y="9444038"/>
            <a:ext cx="2930525" cy="496887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AC32E6B1-73D9-4685-AE7B-4BDF3DEF4D93}" type="slidenum">
              <a:rPr lang="zh-CN" altLang="en-US" sz="1200">
                <a:latin typeface="+mn-lt"/>
                <a:ea typeface="+mn-ea"/>
              </a:rPr>
              <a:pPr algn="r">
                <a:defRPr/>
              </a:pPr>
              <a:t>79</a:t>
            </a:fld>
            <a:endParaRPr lang="en-US" altLang="zh-CN" sz="1200"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713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43714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35171" name="灯片编号占位符 3"/>
          <p:cNvSpPr txBox="1">
            <a:spLocks noGrp="1"/>
          </p:cNvSpPr>
          <p:nvPr/>
        </p:nvSpPr>
        <p:spPr bwMode="auto">
          <a:xfrm>
            <a:off x="3829050" y="9444038"/>
            <a:ext cx="2930525" cy="496887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AC32E6B1-73D9-4685-AE7B-4BDF3DEF4D93}" type="slidenum">
              <a:rPr lang="zh-CN" altLang="en-US" sz="1200">
                <a:latin typeface="+mn-lt"/>
                <a:ea typeface="+mn-ea"/>
              </a:rPr>
              <a:pPr algn="r">
                <a:defRPr/>
              </a:pPr>
              <a:t>80</a:t>
            </a:fld>
            <a:endParaRPr lang="en-US" altLang="zh-CN" sz="1200"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713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43714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35171" name="灯片编号占位符 3"/>
          <p:cNvSpPr txBox="1">
            <a:spLocks noGrp="1"/>
          </p:cNvSpPr>
          <p:nvPr/>
        </p:nvSpPr>
        <p:spPr bwMode="auto">
          <a:xfrm>
            <a:off x="3829050" y="9444038"/>
            <a:ext cx="2930525" cy="496887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AC32E6B1-73D9-4685-AE7B-4BDF3DEF4D93}" type="slidenum">
              <a:rPr lang="zh-CN" altLang="en-US" sz="1200">
                <a:latin typeface="+mn-lt"/>
                <a:ea typeface="+mn-ea"/>
              </a:rPr>
              <a:pPr algn="r">
                <a:defRPr/>
              </a:pPr>
              <a:t>81</a:t>
            </a:fld>
            <a:endParaRPr lang="en-US" altLang="zh-CN" sz="1200"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5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5826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20835" name="灯片编号占位符 3"/>
          <p:cNvSpPr txBox="1">
            <a:spLocks noGrp="1"/>
          </p:cNvSpPr>
          <p:nvPr/>
        </p:nvSpPr>
        <p:spPr bwMode="auto">
          <a:xfrm>
            <a:off x="3829050" y="9444038"/>
            <a:ext cx="2930525" cy="496887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6CCDEC1C-CE64-4C28-8F70-0BFC5FD450F1}" type="slidenum">
              <a:rPr lang="zh-CN" altLang="en-US" sz="1200">
                <a:latin typeface="+mn-lt"/>
                <a:ea typeface="+mn-ea"/>
              </a:rPr>
              <a:pPr algn="r">
                <a:defRPr/>
              </a:pPr>
              <a:t>18</a:t>
            </a:fld>
            <a:endParaRPr lang="en-US" altLang="zh-CN" sz="1200"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713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43714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35171" name="灯片编号占位符 3"/>
          <p:cNvSpPr txBox="1">
            <a:spLocks noGrp="1"/>
          </p:cNvSpPr>
          <p:nvPr/>
        </p:nvSpPr>
        <p:spPr bwMode="auto">
          <a:xfrm>
            <a:off x="3829050" y="9444038"/>
            <a:ext cx="2930525" cy="496887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AC32E6B1-73D9-4685-AE7B-4BDF3DEF4D93}" type="slidenum">
              <a:rPr lang="zh-CN" altLang="en-US" sz="1200">
                <a:latin typeface="+mn-lt"/>
                <a:ea typeface="+mn-ea"/>
              </a:rPr>
              <a:pPr algn="r">
                <a:defRPr/>
              </a:pPr>
              <a:t>82</a:t>
            </a:fld>
            <a:endParaRPr lang="en-US" altLang="zh-CN" sz="1200"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713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43714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35171" name="灯片编号占位符 3"/>
          <p:cNvSpPr txBox="1">
            <a:spLocks noGrp="1"/>
          </p:cNvSpPr>
          <p:nvPr/>
        </p:nvSpPr>
        <p:spPr bwMode="auto">
          <a:xfrm>
            <a:off x="3829050" y="9444038"/>
            <a:ext cx="2930525" cy="496887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AC32E6B1-73D9-4685-AE7B-4BDF3DEF4D93}" type="slidenum">
              <a:rPr lang="zh-CN" altLang="en-US" sz="1200">
                <a:latin typeface="+mn-lt"/>
                <a:ea typeface="+mn-ea"/>
              </a:rPr>
              <a:pPr algn="r">
                <a:defRPr/>
              </a:pPr>
              <a:t>83</a:t>
            </a:fld>
            <a:endParaRPr lang="en-US" altLang="zh-CN" sz="1200"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713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43714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35171" name="灯片编号占位符 3"/>
          <p:cNvSpPr txBox="1">
            <a:spLocks noGrp="1"/>
          </p:cNvSpPr>
          <p:nvPr/>
        </p:nvSpPr>
        <p:spPr bwMode="auto">
          <a:xfrm>
            <a:off x="3829050" y="9444038"/>
            <a:ext cx="2930525" cy="496887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AC32E6B1-73D9-4685-AE7B-4BDF3DEF4D93}" type="slidenum">
              <a:rPr lang="zh-CN" altLang="en-US" sz="1200">
                <a:latin typeface="+mn-lt"/>
                <a:ea typeface="+mn-ea"/>
              </a:rPr>
              <a:pPr algn="r">
                <a:defRPr/>
              </a:pPr>
              <a:t>84</a:t>
            </a:fld>
            <a:endParaRPr lang="en-US" altLang="zh-CN" sz="1200"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385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72386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90115" name="灯片编号占位符 3"/>
          <p:cNvSpPr txBox="1">
            <a:spLocks noGrp="1"/>
          </p:cNvSpPr>
          <p:nvPr/>
        </p:nvSpPr>
        <p:spPr bwMode="auto">
          <a:xfrm>
            <a:off x="3829050" y="9444038"/>
            <a:ext cx="2930525" cy="496887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671ECA68-30C1-475E-A8E1-4F079E3DABAD}" type="slidenum">
              <a:rPr lang="zh-CN" altLang="en-US" sz="1200">
                <a:latin typeface="+mn-lt"/>
                <a:ea typeface="+mn-ea"/>
              </a:rPr>
              <a:pPr algn="r">
                <a:defRPr/>
              </a:pPr>
              <a:t>85</a:t>
            </a:fld>
            <a:endParaRPr lang="en-US" altLang="zh-CN" sz="1200"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21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9922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90115" name="灯片编号占位符 3"/>
          <p:cNvSpPr txBox="1">
            <a:spLocks noGrp="1"/>
          </p:cNvSpPr>
          <p:nvPr/>
        </p:nvSpPr>
        <p:spPr bwMode="auto">
          <a:xfrm>
            <a:off x="3829050" y="9444038"/>
            <a:ext cx="2930525" cy="496887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A33AD8DA-EE07-47BC-8656-6367851B6127}" type="slidenum">
              <a:rPr lang="zh-CN" altLang="en-US" sz="1200">
                <a:latin typeface="+mn-lt"/>
                <a:ea typeface="+mn-ea"/>
              </a:rPr>
              <a:pPr algn="r">
                <a:defRPr/>
              </a:pPr>
              <a:t>86</a:t>
            </a:fld>
            <a:endParaRPr lang="en-US" altLang="zh-CN" sz="1200"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433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74434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38243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63CED8E-38D7-449E-BA05-A02F338F9C0B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87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433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74434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38243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63CED8E-38D7-449E-BA05-A02F338F9C0B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88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433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74434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38243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63CED8E-38D7-449E-BA05-A02F338F9C0B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89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433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74434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38243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63CED8E-38D7-449E-BA05-A02F338F9C0B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90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433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74434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38243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63CED8E-38D7-449E-BA05-A02F338F9C0B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91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449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32450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95235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3150054-578C-433C-A878-6809339777DD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19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433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74434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38243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63CED8E-38D7-449E-BA05-A02F338F9C0B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92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433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74434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38243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63CED8E-38D7-449E-BA05-A02F338F9C0B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93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81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76482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40291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0ED3B40-4A2C-4B9C-AE16-80B4701D5FA8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94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5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5826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20835" name="灯片编号占位符 3"/>
          <p:cNvSpPr txBox="1">
            <a:spLocks noGrp="1"/>
          </p:cNvSpPr>
          <p:nvPr/>
        </p:nvSpPr>
        <p:spPr bwMode="auto">
          <a:xfrm>
            <a:off x="3829050" y="9444038"/>
            <a:ext cx="2930525" cy="496887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6CCDEC1C-CE64-4C28-8F70-0BFC5FD450F1}" type="slidenum">
              <a:rPr lang="zh-CN" altLang="en-US" sz="1200">
                <a:latin typeface="+mn-lt"/>
                <a:ea typeface="+mn-ea"/>
              </a:rPr>
              <a:pPr algn="r">
                <a:defRPr/>
              </a:pPr>
              <a:t>95</a:t>
            </a:fld>
            <a:endParaRPr lang="en-US" altLang="zh-CN" sz="1200"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449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32450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95235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3150054-578C-433C-A878-6809339777DD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20</a:t>
            </a:fld>
            <a:endParaRPr lang="en-US" altLang="zh-C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1FD176-48D1-40C4-9229-B0828C4E57E3}" type="datetimeFigureOut">
              <a:rPr lang="zh-CN" altLang="en-US"/>
              <a:pPr>
                <a:defRPr/>
              </a:pPr>
              <a:t>2014/4/21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57F9FB5-A970-46F7-AE27-F87BDBEA95E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ABC4C6E-2E21-4D54-B2CF-4AD3888AAA81}" type="datetimeFigureOut">
              <a:rPr lang="zh-CN" altLang="en-US"/>
              <a:pPr>
                <a:defRPr/>
              </a:pPr>
              <a:t>2014/4/21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D95AD1C-329D-4EF6-8B9A-F0735C1C52E0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478E433-6A73-4759-87E9-E868DD377ADD}" type="datetimeFigureOut">
              <a:rPr lang="zh-CN" altLang="en-US"/>
              <a:pPr>
                <a:defRPr/>
              </a:pPr>
              <a:t>2014/4/21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144DC70-BB5C-4A84-899D-95BBB5E3B87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132FEF4-087A-4C56-AF14-84CB0CF52C99}" type="datetimeFigureOut">
              <a:rPr lang="zh-CN" altLang="en-US"/>
              <a:pPr>
                <a:defRPr/>
              </a:pPr>
              <a:t>2014/4/21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E18BACE-594C-4CC0-B480-E1CB111EC28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218CE62-4A7B-4167-8143-C57CF07CF4FC}" type="datetimeFigureOut">
              <a:rPr lang="zh-CN" altLang="en-US"/>
              <a:pPr>
                <a:defRPr/>
              </a:pPr>
              <a:t>2014/4/21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C00D269-F248-4931-B248-556037813325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DF83815-7D78-42D3-8FF9-5A124D961750}" type="datetimeFigureOut">
              <a:rPr lang="zh-CN" altLang="en-US"/>
              <a:pPr>
                <a:defRPr/>
              </a:pPr>
              <a:t>2014/4/21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9E0A62F-9253-4F4A-B948-A48AAAF05A95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95FDF93-33D7-4661-8514-13EF13D60441}" type="datetimeFigureOut">
              <a:rPr lang="zh-CN" altLang="en-US"/>
              <a:pPr>
                <a:defRPr/>
              </a:pPr>
              <a:t>2014/4/21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2E0BD7D-DFC6-4811-8FE9-4937675087F6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0CD3D22-32BE-45E9-8DF4-BE19DE788EA8}" type="datetimeFigureOut">
              <a:rPr lang="zh-CN" altLang="en-US"/>
              <a:pPr>
                <a:defRPr/>
              </a:pPr>
              <a:t>2014/4/21</a:t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399B95F-34FA-47C6-A573-A0CE0BABA95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82AE81C-2627-44D7-87D2-76A3701EF608}" type="datetimeFigureOut">
              <a:rPr lang="zh-CN" altLang="en-US"/>
              <a:pPr>
                <a:defRPr/>
              </a:pPr>
              <a:t>2014/4/21</a:t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DE02F87-E89B-4402-BEBB-14825109E6E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60481B-EF07-408A-A248-AF13B30AC4B5}" type="datetimeFigureOut">
              <a:rPr lang="zh-CN" altLang="en-US"/>
              <a:pPr>
                <a:defRPr/>
              </a:pPr>
              <a:t>2014/4/21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31CA9EF-C63F-49DB-972A-CABFE8FA2C86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17A262A-9EE3-4F2F-A858-CF1767B01A74}" type="datetimeFigureOut">
              <a:rPr lang="zh-CN" altLang="en-US"/>
              <a:pPr>
                <a:defRPr/>
              </a:pPr>
              <a:t>2014/4/21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22E6177-DA15-4AA3-B8E3-766FCB37D5B5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5AD764E1-BC6C-4C7F-80F8-AC180AD1FAB4}" type="datetimeFigureOut">
              <a:rPr lang="zh-CN" altLang="en-US"/>
              <a:pPr>
                <a:defRPr/>
              </a:pPr>
              <a:t>2014/4/21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E3403FFC-4338-4FCB-B884-205B8E4B6A6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w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3.wm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oleObject" Target="../embeddings/oleObject1.bin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w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w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w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4.bin"/><Relationship Id="rId5" Type="http://schemas.openxmlformats.org/officeDocument/2006/relationships/image" Target="../media/image64.png"/><Relationship Id="rId4" Type="http://schemas.openxmlformats.org/officeDocument/2006/relationships/oleObject" Target="../embeddings/oleObject3.bin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w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jpeg"/><Relationship Id="rId5" Type="http://schemas.openxmlformats.org/officeDocument/2006/relationships/image" Target="../media/image67.jpeg"/><Relationship Id="rId4" Type="http://schemas.openxmlformats.org/officeDocument/2006/relationships/image" Target="../media/image66.wmf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../media/image8.jpeg"/><Relationship Id="rId2" Type="http://schemas.openxmlformats.org/officeDocument/2006/relationships/hyperlink" Target="http://en.wikipedia.org/wiki/File:John_Snow_memorial_and_pub.jpg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//upload.wikimedia.org/wikipedia/commons/2/27/Snow-cholera-map-1.jpg" TargetMode="External"/><Relationship Id="rId5" Type="http://schemas.openxmlformats.org/officeDocument/2006/relationships/image" Target="../media/image7.jpeg"/><Relationship Id="rId4" Type="http://schemas.openxmlformats.org/officeDocument/2006/relationships/hyperlink" Target="http://www.general-anaesthesia.com/people/queen-victoria.html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2.jpeg"/><Relationship Id="rId4" Type="http://schemas.openxmlformats.org/officeDocument/2006/relationships/image" Target="../media/image81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wm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oleObject" Target="../embeddings/oleObject5.bin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6.png"/><Relationship Id="rId5" Type="http://schemas.openxmlformats.org/officeDocument/2006/relationships/image" Target="../media/image37.wmf"/><Relationship Id="rId4" Type="http://schemas.openxmlformats.org/officeDocument/2006/relationships/image" Target="../media/image9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7" Type="http://schemas.openxmlformats.org/officeDocument/2006/relationships/image" Target="../media/image9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37.w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hyperlink" Target="http://ai.arizona.edu/research/bioportal/" TargetMode="Externa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jpeg"/><Relationship Id="rId3" Type="http://schemas.openxmlformats.org/officeDocument/2006/relationships/image" Target="../media/image103.jpeg"/><Relationship Id="rId7" Type="http://schemas.openxmlformats.org/officeDocument/2006/relationships/image" Target="../media/image107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6.jpeg"/><Relationship Id="rId5" Type="http://schemas.openxmlformats.org/officeDocument/2006/relationships/image" Target="../media/image105.jpeg"/><Relationship Id="rId4" Type="http://schemas.openxmlformats.org/officeDocument/2006/relationships/image" Target="../media/image104.jpe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5.xml"/><Relationship Id="rId7" Type="http://schemas.openxmlformats.org/officeDocument/2006/relationships/oleObject" Target="../embeddings/oleObject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8.bin"/><Relationship Id="rId5" Type="http://schemas.openxmlformats.org/officeDocument/2006/relationships/oleObject" Target="../embeddings/oleObject7.bin"/><Relationship Id="rId4" Type="http://schemas.openxmlformats.org/officeDocument/2006/relationships/oleObject" Target="../embeddings/oleObject6.bin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6.xml"/><Relationship Id="rId7" Type="http://schemas.openxmlformats.org/officeDocument/2006/relationships/oleObject" Target="../embeddings/oleObject1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12.bin"/><Relationship Id="rId5" Type="http://schemas.openxmlformats.org/officeDocument/2006/relationships/oleObject" Target="../embeddings/oleObject11.bin"/><Relationship Id="rId4" Type="http://schemas.openxmlformats.org/officeDocument/2006/relationships/oleObject" Target="../embeddings/oleObject10.bin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6.jpe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notesSlide" Target="../notesSlides/notesSlide48.xml"/><Relationship Id="rId7" Type="http://schemas.openxmlformats.org/officeDocument/2006/relationships/oleObject" Target="../embeddings/oleObject17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16.bin"/><Relationship Id="rId5" Type="http://schemas.openxmlformats.org/officeDocument/2006/relationships/oleObject" Target="../embeddings/oleObject15.bin"/><Relationship Id="rId4" Type="http://schemas.openxmlformats.org/officeDocument/2006/relationships/oleObject" Target="../embeddings/oleObject14.bin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File:Amoy_Gardens.jpg" TargetMode="External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jpe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18.bin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2.bin"/><Relationship Id="rId3" Type="http://schemas.openxmlformats.org/officeDocument/2006/relationships/notesSlide" Target="../notesSlides/notesSlide49.xml"/><Relationship Id="rId7" Type="http://schemas.openxmlformats.org/officeDocument/2006/relationships/image" Target="../media/image132.png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21.bin"/><Relationship Id="rId5" Type="http://schemas.openxmlformats.org/officeDocument/2006/relationships/oleObject" Target="../embeddings/oleObject20.bin"/><Relationship Id="rId10" Type="http://schemas.openxmlformats.org/officeDocument/2006/relationships/oleObject" Target="../embeddings/oleObject24.bin"/><Relationship Id="rId4" Type="http://schemas.openxmlformats.org/officeDocument/2006/relationships/oleObject" Target="../embeddings/oleObject19.bin"/><Relationship Id="rId9" Type="http://schemas.openxmlformats.org/officeDocument/2006/relationships/oleObject" Target="../embeddings/oleObject23.bin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2.jpeg"/><Relationship Id="rId4" Type="http://schemas.openxmlformats.org/officeDocument/2006/relationships/image" Target="../media/image81.jpe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emf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8.bin"/><Relationship Id="rId3" Type="http://schemas.openxmlformats.org/officeDocument/2006/relationships/notesSlide" Target="../notesSlides/notesSlide52.xml"/><Relationship Id="rId7" Type="http://schemas.openxmlformats.org/officeDocument/2006/relationships/oleObject" Target="../embeddings/oleObject27.bin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26.bin"/><Relationship Id="rId5" Type="http://schemas.openxmlformats.org/officeDocument/2006/relationships/oleObject" Target="../embeddings/oleObject25.bin"/><Relationship Id="rId10" Type="http://schemas.openxmlformats.org/officeDocument/2006/relationships/oleObject" Target="../embeddings/oleObject30.bin"/><Relationship Id="rId4" Type="http://schemas.openxmlformats.org/officeDocument/2006/relationships/image" Target="../media/image137.png"/><Relationship Id="rId9" Type="http://schemas.openxmlformats.org/officeDocument/2006/relationships/oleObject" Target="../embeddings/oleObject29.bin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emf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5.bin"/><Relationship Id="rId13" Type="http://schemas.openxmlformats.org/officeDocument/2006/relationships/oleObject" Target="../embeddings/oleObject40.bin"/><Relationship Id="rId3" Type="http://schemas.openxmlformats.org/officeDocument/2006/relationships/notesSlide" Target="../notesSlides/notesSlide54.xml"/><Relationship Id="rId7" Type="http://schemas.openxmlformats.org/officeDocument/2006/relationships/oleObject" Target="../embeddings/oleObject34.bin"/><Relationship Id="rId12" Type="http://schemas.openxmlformats.org/officeDocument/2006/relationships/oleObject" Target="../embeddings/oleObject39.bin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33.bin"/><Relationship Id="rId11" Type="http://schemas.openxmlformats.org/officeDocument/2006/relationships/oleObject" Target="../embeddings/oleObject38.bin"/><Relationship Id="rId5" Type="http://schemas.openxmlformats.org/officeDocument/2006/relationships/oleObject" Target="../embeddings/oleObject32.bin"/><Relationship Id="rId10" Type="http://schemas.openxmlformats.org/officeDocument/2006/relationships/oleObject" Target="../embeddings/oleObject37.bin"/><Relationship Id="rId4" Type="http://schemas.openxmlformats.org/officeDocument/2006/relationships/oleObject" Target="../embeddings/oleObject31.bin"/><Relationship Id="rId9" Type="http://schemas.openxmlformats.org/officeDocument/2006/relationships/oleObject" Target="../embeddings/oleObject36.bin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5.xml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11.vml"/><Relationship Id="rId5" Type="http://schemas.openxmlformats.org/officeDocument/2006/relationships/image" Target="../media/image150.png"/><Relationship Id="rId4" Type="http://schemas.openxmlformats.org/officeDocument/2006/relationships/oleObject" Target="../embeddings/oleObject41.bin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5.bin"/><Relationship Id="rId3" Type="http://schemas.openxmlformats.org/officeDocument/2006/relationships/notesSlide" Target="../notesSlides/notesSlide57.xml"/><Relationship Id="rId7" Type="http://schemas.openxmlformats.org/officeDocument/2006/relationships/oleObject" Target="../embeddings/oleObject44.bin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12.vml"/><Relationship Id="rId6" Type="http://schemas.openxmlformats.org/officeDocument/2006/relationships/oleObject" Target="../embeddings/oleObject43.bin"/><Relationship Id="rId5" Type="http://schemas.openxmlformats.org/officeDocument/2006/relationships/oleObject" Target="../embeddings/oleObject42.bin"/><Relationship Id="rId4" Type="http://schemas.openxmlformats.org/officeDocument/2006/relationships/image" Target="../media/image15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emf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7.png"/><Relationship Id="rId4" Type="http://schemas.openxmlformats.org/officeDocument/2006/relationships/image" Target="../media/image25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9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png"/><Relationship Id="rId3" Type="http://schemas.openxmlformats.org/officeDocument/2006/relationships/image" Target="../media/image160.png"/><Relationship Id="rId7" Type="http://schemas.openxmlformats.org/officeDocument/2006/relationships/image" Target="../media/image164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3.png"/><Relationship Id="rId5" Type="http://schemas.openxmlformats.org/officeDocument/2006/relationships/image" Target="../media/image162.png"/><Relationship Id="rId4" Type="http://schemas.openxmlformats.org/officeDocument/2006/relationships/image" Target="../media/image161.png"/><Relationship Id="rId9" Type="http://schemas.openxmlformats.org/officeDocument/2006/relationships/image" Target="../media/image166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jpe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8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3.png"/><Relationship Id="rId3" Type="http://schemas.openxmlformats.org/officeDocument/2006/relationships/image" Target="../media/image168.png"/><Relationship Id="rId7" Type="http://schemas.openxmlformats.org/officeDocument/2006/relationships/image" Target="../media/image172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1.png"/><Relationship Id="rId5" Type="http://schemas.openxmlformats.org/officeDocument/2006/relationships/image" Target="../media/image170.png"/><Relationship Id="rId4" Type="http://schemas.openxmlformats.org/officeDocument/2006/relationships/image" Target="../media/image169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9.png"/><Relationship Id="rId3" Type="http://schemas.openxmlformats.org/officeDocument/2006/relationships/image" Target="../media/image174.png"/><Relationship Id="rId7" Type="http://schemas.openxmlformats.org/officeDocument/2006/relationships/image" Target="../media/image178.png"/><Relationship Id="rId12" Type="http://schemas.openxmlformats.org/officeDocument/2006/relationships/image" Target="../media/image183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7.png"/><Relationship Id="rId11" Type="http://schemas.openxmlformats.org/officeDocument/2006/relationships/image" Target="../media/image182.png"/><Relationship Id="rId5" Type="http://schemas.openxmlformats.org/officeDocument/2006/relationships/image" Target="../media/image176.png"/><Relationship Id="rId10" Type="http://schemas.openxmlformats.org/officeDocument/2006/relationships/image" Target="../media/image181.png"/><Relationship Id="rId4" Type="http://schemas.openxmlformats.org/officeDocument/2006/relationships/image" Target="../media/image175.png"/><Relationship Id="rId9" Type="http://schemas.openxmlformats.org/officeDocument/2006/relationships/image" Target="../media/image180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jpe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6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8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9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1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2.pn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7" Type="http://schemas.openxmlformats.org/officeDocument/2006/relationships/image" Target="../media/image197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6.png"/><Relationship Id="rId5" Type="http://schemas.openxmlformats.org/officeDocument/2006/relationships/image" Target="../media/image195.png"/><Relationship Id="rId4" Type="http://schemas.openxmlformats.org/officeDocument/2006/relationships/image" Target="../media/image194.gif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0.png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hyperlink" Target="mailto:cheewtan@cityu.edu.hk" TargetMode="External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193" name="标题 1"/>
          <p:cNvSpPr>
            <a:spLocks noGrp="1"/>
          </p:cNvSpPr>
          <p:nvPr>
            <p:ph type="ctrTitle"/>
          </p:nvPr>
        </p:nvSpPr>
        <p:spPr>
          <a:xfrm>
            <a:off x="685800" y="836712"/>
            <a:ext cx="7772400" cy="1470025"/>
          </a:xfrm>
        </p:spPr>
        <p:txBody>
          <a:bodyPr/>
          <a:lstStyle/>
          <a:p>
            <a:pPr eaLnBrk="1" hangingPunct="1"/>
            <a:r>
              <a:rPr lang="en-US" altLang="zh-CN" dirty="0" smtClean="0"/>
              <a:t>Information Processing and Inference in Large Social-Technological Networks</a:t>
            </a:r>
            <a:endParaRPr lang="zh-CN" altLang="en-US" dirty="0" smtClean="0"/>
          </a:p>
        </p:txBody>
      </p:sp>
      <p:sp>
        <p:nvSpPr>
          <p:cNvPr id="264194" name="副标题 2"/>
          <p:cNvSpPr>
            <a:spLocks/>
          </p:cNvSpPr>
          <p:nvPr/>
        </p:nvSpPr>
        <p:spPr bwMode="auto">
          <a:xfrm>
            <a:off x="1371600" y="3886200"/>
            <a:ext cx="64008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>
              <a:lnSpc>
                <a:spcPct val="90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2400" dirty="0" err="1">
                <a:solidFill>
                  <a:schemeClr val="hlink"/>
                </a:solidFill>
                <a:latin typeface="Calibri" pitchFamily="34" charset="0"/>
              </a:rPr>
              <a:t>Chee</a:t>
            </a:r>
            <a:r>
              <a:rPr lang="en-US" altLang="zh-CN" sz="2400" dirty="0">
                <a:solidFill>
                  <a:schemeClr val="hlink"/>
                </a:solidFill>
                <a:latin typeface="Calibri" pitchFamily="34" charset="0"/>
              </a:rPr>
              <a:t> Wei Tan</a:t>
            </a:r>
          </a:p>
          <a:p>
            <a:pPr algn="ctr">
              <a:lnSpc>
                <a:spcPct val="90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2400" dirty="0">
                <a:solidFill>
                  <a:schemeClr val="hlink"/>
                </a:solidFill>
                <a:latin typeface="Calibri" pitchFamily="34" charset="0"/>
              </a:rPr>
              <a:t>City University of Hong Kong</a:t>
            </a:r>
          </a:p>
          <a:p>
            <a:pPr algn="ctr">
              <a:lnSpc>
                <a:spcPct val="90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2400" dirty="0" smtClean="0">
                <a:solidFill>
                  <a:srgbClr val="898989"/>
                </a:solidFill>
                <a:latin typeface="Calibri" pitchFamily="34" charset="0"/>
              </a:rPr>
              <a:t>21 April, 2014</a:t>
            </a:r>
            <a:endParaRPr lang="en-US" altLang="zh-CN" sz="2400" dirty="0">
              <a:solidFill>
                <a:srgbClr val="898989"/>
              </a:solidFill>
              <a:latin typeface="Calibri" pitchFamily="34" charset="0"/>
            </a:endParaRPr>
          </a:p>
          <a:p>
            <a:pPr algn="ctr">
              <a:lnSpc>
                <a:spcPct val="90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2400" dirty="0" smtClean="0">
                <a:solidFill>
                  <a:srgbClr val="898989"/>
                </a:solidFill>
                <a:latin typeface="Calibri" pitchFamily="34" charset="0"/>
              </a:rPr>
              <a:t>2014 IEEE ISSNIP Conference Tutorial</a:t>
            </a:r>
          </a:p>
          <a:p>
            <a:pPr algn="ctr">
              <a:lnSpc>
                <a:spcPct val="90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2400" dirty="0" smtClean="0">
                <a:solidFill>
                  <a:srgbClr val="898989"/>
                </a:solidFill>
                <a:latin typeface="Calibri" pitchFamily="34" charset="0"/>
              </a:rPr>
              <a:t>Singapore</a:t>
            </a:r>
            <a:endParaRPr lang="en-US" altLang="zh-CN" sz="2400" dirty="0">
              <a:solidFill>
                <a:srgbClr val="898989"/>
              </a:solidFill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标题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algn="l" eaLnBrk="1" hangingPunct="1"/>
            <a:r>
              <a:rPr lang="en-US" altLang="zh-CN" sz="4000" smtClean="0">
                <a:solidFill>
                  <a:srgbClr val="00B050"/>
                </a:solidFill>
              </a:rPr>
              <a:t>Motivation</a:t>
            </a:r>
            <a:endParaRPr lang="zh-CN" altLang="en-US" sz="4000" smtClean="0">
              <a:solidFill>
                <a:srgbClr val="00B050"/>
              </a:solidFill>
            </a:endParaRPr>
          </a:p>
        </p:txBody>
      </p:sp>
      <p:sp>
        <p:nvSpPr>
          <p:cNvPr id="24578" name="TextBox 1"/>
          <p:cNvSpPr txBox="1">
            <a:spLocks noChangeArrowheads="1"/>
          </p:cNvSpPr>
          <p:nvPr/>
        </p:nvSpPr>
        <p:spPr bwMode="auto">
          <a:xfrm>
            <a:off x="134938" y="981075"/>
            <a:ext cx="7142162" cy="2827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>
            <a:spAutoFit/>
          </a:bodyPr>
          <a:lstStyle/>
          <a:p>
            <a:pPr>
              <a:lnSpc>
                <a:spcPts val="6000"/>
              </a:lnSpc>
              <a:tabLst>
                <a:tab pos="2527300" algn="l"/>
                <a:tab pos="3898900" algn="l"/>
              </a:tabLst>
            </a:pPr>
            <a:r>
              <a:rPr lang="en-US" altLang="zh-CN" sz="4900">
                <a:solidFill>
                  <a:srgbClr val="04617B"/>
                </a:solidFill>
                <a:latin typeface="Calibri" pitchFamily="34" charset="0"/>
              </a:rPr>
              <a:t>   National Grand Challenges</a:t>
            </a:r>
            <a:endParaRPr lang="en-US" altLang="zh-CN">
              <a:latin typeface="Calibri" pitchFamily="34" charset="0"/>
            </a:endParaRPr>
          </a:p>
          <a:p>
            <a:pPr>
              <a:lnSpc>
                <a:spcPts val="3000"/>
              </a:lnSpc>
              <a:tabLst>
                <a:tab pos="2527300" algn="l"/>
                <a:tab pos="3898900" algn="l"/>
              </a:tabLst>
            </a:pPr>
            <a:r>
              <a:rPr lang="en-US" altLang="zh-CN">
                <a:latin typeface="Calibri" pitchFamily="34" charset="0"/>
              </a:rPr>
              <a:t>	</a:t>
            </a:r>
            <a:endParaRPr lang="en-US" altLang="zh-CN" sz="1900">
              <a:solidFill>
                <a:srgbClr val="000000"/>
              </a:solidFill>
              <a:latin typeface="Constantia" pitchFamily="18" charset="0"/>
            </a:endParaRPr>
          </a:p>
          <a:p>
            <a:pPr>
              <a:lnSpc>
                <a:spcPts val="1000"/>
              </a:lnSpc>
              <a:tabLst>
                <a:tab pos="2527300" algn="l"/>
                <a:tab pos="3898900" algn="l"/>
              </a:tabLst>
            </a:pPr>
            <a:endParaRPr lang="en-US" altLang="zh-CN">
              <a:latin typeface="Calibri" pitchFamily="34" charset="0"/>
            </a:endParaRPr>
          </a:p>
          <a:p>
            <a:pPr>
              <a:lnSpc>
                <a:spcPts val="1000"/>
              </a:lnSpc>
              <a:tabLst>
                <a:tab pos="2527300" algn="l"/>
                <a:tab pos="3898900" algn="l"/>
              </a:tabLst>
            </a:pPr>
            <a:endParaRPr lang="en-US" altLang="zh-CN">
              <a:latin typeface="Calibri" pitchFamily="34" charset="0"/>
            </a:endParaRPr>
          </a:p>
          <a:p>
            <a:pPr>
              <a:lnSpc>
                <a:spcPts val="1000"/>
              </a:lnSpc>
              <a:tabLst>
                <a:tab pos="2527300" algn="l"/>
                <a:tab pos="3898900" algn="l"/>
              </a:tabLst>
            </a:pPr>
            <a:endParaRPr lang="en-US" altLang="zh-CN">
              <a:latin typeface="Calibri" pitchFamily="34" charset="0"/>
            </a:endParaRPr>
          </a:p>
          <a:p>
            <a:pPr>
              <a:lnSpc>
                <a:spcPts val="1000"/>
              </a:lnSpc>
              <a:tabLst>
                <a:tab pos="2527300" algn="l"/>
                <a:tab pos="3898900" algn="l"/>
              </a:tabLst>
            </a:pPr>
            <a:endParaRPr lang="en-US" altLang="zh-CN">
              <a:latin typeface="Calibri" pitchFamily="34" charset="0"/>
            </a:endParaRPr>
          </a:p>
          <a:p>
            <a:pPr>
              <a:lnSpc>
                <a:spcPts val="1000"/>
              </a:lnSpc>
              <a:tabLst>
                <a:tab pos="2527300" algn="l"/>
                <a:tab pos="3898900" algn="l"/>
              </a:tabLst>
            </a:pPr>
            <a:endParaRPr lang="en-US" altLang="zh-CN">
              <a:latin typeface="Calibri" pitchFamily="34" charset="0"/>
            </a:endParaRPr>
          </a:p>
          <a:p>
            <a:pPr>
              <a:lnSpc>
                <a:spcPts val="1000"/>
              </a:lnSpc>
              <a:tabLst>
                <a:tab pos="2527300" algn="l"/>
                <a:tab pos="3898900" algn="l"/>
              </a:tabLst>
            </a:pPr>
            <a:endParaRPr lang="en-US" altLang="zh-CN">
              <a:latin typeface="Calibri" pitchFamily="34" charset="0"/>
            </a:endParaRPr>
          </a:p>
          <a:p>
            <a:pPr>
              <a:lnSpc>
                <a:spcPts val="1000"/>
              </a:lnSpc>
              <a:tabLst>
                <a:tab pos="2527300" algn="l"/>
                <a:tab pos="3898900" algn="l"/>
              </a:tabLst>
            </a:pPr>
            <a:endParaRPr lang="en-US" altLang="zh-CN">
              <a:latin typeface="Calibri" pitchFamily="34" charset="0"/>
            </a:endParaRPr>
          </a:p>
          <a:p>
            <a:pPr>
              <a:lnSpc>
                <a:spcPts val="1000"/>
              </a:lnSpc>
              <a:tabLst>
                <a:tab pos="2527300" algn="l"/>
                <a:tab pos="3898900" algn="l"/>
              </a:tabLst>
            </a:pPr>
            <a:endParaRPr lang="en-US" altLang="zh-CN">
              <a:latin typeface="Calibri" pitchFamily="34" charset="0"/>
            </a:endParaRPr>
          </a:p>
          <a:p>
            <a:pPr>
              <a:lnSpc>
                <a:spcPts val="1000"/>
              </a:lnSpc>
              <a:tabLst>
                <a:tab pos="2527300" algn="l"/>
                <a:tab pos="3898900" algn="l"/>
              </a:tabLst>
            </a:pPr>
            <a:endParaRPr lang="en-US" altLang="zh-CN">
              <a:latin typeface="Calibri" pitchFamily="34" charset="0"/>
            </a:endParaRPr>
          </a:p>
          <a:p>
            <a:pPr>
              <a:lnSpc>
                <a:spcPts val="3900"/>
              </a:lnSpc>
              <a:tabLst>
                <a:tab pos="2527300" algn="l"/>
                <a:tab pos="3898900" algn="l"/>
              </a:tabLst>
            </a:pPr>
            <a:r>
              <a:rPr lang="en-US" altLang="zh-CN">
                <a:latin typeface="Calibri" pitchFamily="34" charset="0"/>
              </a:rPr>
              <a:t>		</a:t>
            </a:r>
            <a:endParaRPr lang="en-US" altLang="zh-CN" sz="3100" b="1">
              <a:solidFill>
                <a:srgbClr val="000000"/>
              </a:solidFill>
              <a:latin typeface="Constantia" pitchFamily="18" charset="0"/>
            </a:endParaRPr>
          </a:p>
        </p:txBody>
      </p:sp>
      <p:sp>
        <p:nvSpPr>
          <p:cNvPr id="24579" name="AutoShape 6" descr="Z"/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pic>
        <p:nvPicPr>
          <p:cNvPr id="24580" name="Picture 8" descr="Fil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288" y="1844675"/>
            <a:ext cx="3629025" cy="219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1" name="Picture 9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3850" y="4318000"/>
            <a:ext cx="5688013" cy="2435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5940425" y="1773238"/>
            <a:ext cx="2592388" cy="410845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>
            <a:spAutoFit/>
          </a:bodyPr>
          <a:lstStyle/>
          <a:p>
            <a:pPr marL="342900" indent="-342900">
              <a:buFont typeface="Calibri" pitchFamily="34" charset="0"/>
              <a:buChar char="─"/>
              <a:defRPr/>
            </a:pPr>
            <a:r>
              <a:rPr lang="en-US" altLang="zh-CN" sz="2400">
                <a:latin typeface="Calibri" pitchFamily="34" charset="0"/>
              </a:rPr>
              <a:t>US National Academy of Engineering Grand Challenges 2008</a:t>
            </a:r>
          </a:p>
          <a:p>
            <a:pPr marL="342900" indent="-342900">
              <a:buFont typeface="Calibri" pitchFamily="34" charset="0"/>
              <a:buChar char="─"/>
              <a:defRPr/>
            </a:pPr>
            <a:endParaRPr lang="en-US" altLang="zh-CN" sz="2400">
              <a:latin typeface="Calibri" pitchFamily="34" charset="0"/>
            </a:endParaRPr>
          </a:p>
          <a:p>
            <a:pPr marL="342900" indent="-342900">
              <a:buFont typeface="Calibri" pitchFamily="34" charset="0"/>
              <a:buChar char="─"/>
              <a:defRPr/>
            </a:pPr>
            <a:r>
              <a:rPr lang="en-US" altLang="zh-CN" sz="2400">
                <a:latin typeface="Calibri" pitchFamily="34" charset="0"/>
              </a:rPr>
              <a:t>Challenge No. 7: Advance health informatics</a:t>
            </a:r>
          </a:p>
          <a:p>
            <a:pPr marL="342900" indent="-342900">
              <a:buFont typeface="Calibri" pitchFamily="34" charset="0"/>
              <a:buChar char="─"/>
              <a:defRPr/>
            </a:pPr>
            <a:endParaRPr lang="en-US" altLang="zh-CN" sz="2400">
              <a:latin typeface="Calibri" pitchFamily="34" charset="0"/>
            </a:endParaRPr>
          </a:p>
          <a:p>
            <a:pPr marL="342900" indent="-342900">
              <a:buFont typeface="Calibri" pitchFamily="34" charset="0"/>
              <a:buChar char="─"/>
              <a:defRPr/>
            </a:pPr>
            <a:endParaRPr lang="zh-CN" altLang="en-US" sz="2400"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593" name="标题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algn="l" eaLnBrk="1" hangingPunct="1"/>
            <a:r>
              <a:rPr lang="en-US" altLang="zh-CN" sz="4000" smtClean="0">
                <a:solidFill>
                  <a:srgbClr val="00B050"/>
                </a:solidFill>
              </a:rPr>
              <a:t>Motivation</a:t>
            </a:r>
            <a:endParaRPr lang="zh-CN" altLang="en-US" sz="4000" smtClean="0">
              <a:solidFill>
                <a:srgbClr val="00B050"/>
              </a:solidFill>
            </a:endParaRPr>
          </a:p>
        </p:txBody>
      </p:sp>
      <p:sp>
        <p:nvSpPr>
          <p:cNvPr id="238594" name="TextBox 1"/>
          <p:cNvSpPr txBox="1">
            <a:spLocks noChangeArrowheads="1"/>
          </p:cNvSpPr>
          <p:nvPr/>
        </p:nvSpPr>
        <p:spPr bwMode="auto">
          <a:xfrm>
            <a:off x="134938" y="981075"/>
            <a:ext cx="7142162" cy="2827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>
            <a:spAutoFit/>
          </a:bodyPr>
          <a:lstStyle/>
          <a:p>
            <a:pPr>
              <a:lnSpc>
                <a:spcPts val="6000"/>
              </a:lnSpc>
              <a:tabLst>
                <a:tab pos="2527300" algn="l"/>
                <a:tab pos="3898900" algn="l"/>
              </a:tabLst>
            </a:pPr>
            <a:r>
              <a:rPr lang="en-US" altLang="zh-CN" sz="4900">
                <a:solidFill>
                  <a:srgbClr val="04617B"/>
                </a:solidFill>
                <a:latin typeface="Calibri" pitchFamily="34" charset="0"/>
              </a:rPr>
              <a:t>   National Grand Challenges</a:t>
            </a:r>
            <a:endParaRPr lang="en-US" altLang="zh-CN">
              <a:latin typeface="Calibri" pitchFamily="34" charset="0"/>
            </a:endParaRPr>
          </a:p>
          <a:p>
            <a:pPr>
              <a:lnSpc>
                <a:spcPts val="3000"/>
              </a:lnSpc>
              <a:tabLst>
                <a:tab pos="2527300" algn="l"/>
                <a:tab pos="3898900" algn="l"/>
              </a:tabLst>
            </a:pPr>
            <a:r>
              <a:rPr lang="en-US" altLang="zh-CN">
                <a:latin typeface="Calibri" pitchFamily="34" charset="0"/>
              </a:rPr>
              <a:t>	</a:t>
            </a:r>
            <a:endParaRPr lang="en-US" altLang="zh-CN" sz="1900">
              <a:solidFill>
                <a:srgbClr val="000000"/>
              </a:solidFill>
              <a:latin typeface="Constantia" pitchFamily="18" charset="0"/>
            </a:endParaRPr>
          </a:p>
          <a:p>
            <a:pPr>
              <a:lnSpc>
                <a:spcPts val="1000"/>
              </a:lnSpc>
              <a:tabLst>
                <a:tab pos="2527300" algn="l"/>
                <a:tab pos="3898900" algn="l"/>
              </a:tabLst>
            </a:pPr>
            <a:endParaRPr lang="en-US" altLang="zh-CN">
              <a:latin typeface="Calibri" pitchFamily="34" charset="0"/>
            </a:endParaRPr>
          </a:p>
          <a:p>
            <a:pPr>
              <a:lnSpc>
                <a:spcPts val="1000"/>
              </a:lnSpc>
              <a:tabLst>
                <a:tab pos="2527300" algn="l"/>
                <a:tab pos="3898900" algn="l"/>
              </a:tabLst>
            </a:pPr>
            <a:endParaRPr lang="en-US" altLang="zh-CN">
              <a:latin typeface="Calibri" pitchFamily="34" charset="0"/>
            </a:endParaRPr>
          </a:p>
          <a:p>
            <a:pPr>
              <a:lnSpc>
                <a:spcPts val="1000"/>
              </a:lnSpc>
              <a:tabLst>
                <a:tab pos="2527300" algn="l"/>
                <a:tab pos="3898900" algn="l"/>
              </a:tabLst>
            </a:pPr>
            <a:endParaRPr lang="en-US" altLang="zh-CN">
              <a:latin typeface="Calibri" pitchFamily="34" charset="0"/>
            </a:endParaRPr>
          </a:p>
          <a:p>
            <a:pPr>
              <a:lnSpc>
                <a:spcPts val="1000"/>
              </a:lnSpc>
              <a:tabLst>
                <a:tab pos="2527300" algn="l"/>
                <a:tab pos="3898900" algn="l"/>
              </a:tabLst>
            </a:pPr>
            <a:endParaRPr lang="en-US" altLang="zh-CN">
              <a:latin typeface="Calibri" pitchFamily="34" charset="0"/>
            </a:endParaRPr>
          </a:p>
          <a:p>
            <a:pPr>
              <a:lnSpc>
                <a:spcPts val="1000"/>
              </a:lnSpc>
              <a:tabLst>
                <a:tab pos="2527300" algn="l"/>
                <a:tab pos="3898900" algn="l"/>
              </a:tabLst>
            </a:pPr>
            <a:endParaRPr lang="en-US" altLang="zh-CN">
              <a:latin typeface="Calibri" pitchFamily="34" charset="0"/>
            </a:endParaRPr>
          </a:p>
          <a:p>
            <a:pPr>
              <a:lnSpc>
                <a:spcPts val="1000"/>
              </a:lnSpc>
              <a:tabLst>
                <a:tab pos="2527300" algn="l"/>
                <a:tab pos="3898900" algn="l"/>
              </a:tabLst>
            </a:pPr>
            <a:endParaRPr lang="en-US" altLang="zh-CN">
              <a:latin typeface="Calibri" pitchFamily="34" charset="0"/>
            </a:endParaRPr>
          </a:p>
          <a:p>
            <a:pPr>
              <a:lnSpc>
                <a:spcPts val="1000"/>
              </a:lnSpc>
              <a:tabLst>
                <a:tab pos="2527300" algn="l"/>
                <a:tab pos="3898900" algn="l"/>
              </a:tabLst>
            </a:pPr>
            <a:endParaRPr lang="en-US" altLang="zh-CN">
              <a:latin typeface="Calibri" pitchFamily="34" charset="0"/>
            </a:endParaRPr>
          </a:p>
          <a:p>
            <a:pPr>
              <a:lnSpc>
                <a:spcPts val="1000"/>
              </a:lnSpc>
              <a:tabLst>
                <a:tab pos="2527300" algn="l"/>
                <a:tab pos="3898900" algn="l"/>
              </a:tabLst>
            </a:pPr>
            <a:endParaRPr lang="en-US" altLang="zh-CN">
              <a:latin typeface="Calibri" pitchFamily="34" charset="0"/>
            </a:endParaRPr>
          </a:p>
          <a:p>
            <a:pPr>
              <a:lnSpc>
                <a:spcPts val="1000"/>
              </a:lnSpc>
              <a:tabLst>
                <a:tab pos="2527300" algn="l"/>
                <a:tab pos="3898900" algn="l"/>
              </a:tabLst>
            </a:pPr>
            <a:endParaRPr lang="en-US" altLang="zh-CN">
              <a:latin typeface="Calibri" pitchFamily="34" charset="0"/>
            </a:endParaRPr>
          </a:p>
          <a:p>
            <a:pPr>
              <a:lnSpc>
                <a:spcPts val="3900"/>
              </a:lnSpc>
              <a:tabLst>
                <a:tab pos="2527300" algn="l"/>
                <a:tab pos="3898900" algn="l"/>
              </a:tabLst>
            </a:pPr>
            <a:r>
              <a:rPr lang="en-US" altLang="zh-CN">
                <a:latin typeface="Calibri" pitchFamily="34" charset="0"/>
              </a:rPr>
              <a:t>		</a:t>
            </a:r>
            <a:endParaRPr lang="en-US" altLang="zh-CN" sz="3100" b="1">
              <a:solidFill>
                <a:srgbClr val="000000"/>
              </a:solidFill>
              <a:latin typeface="Constantia" pitchFamily="18" charset="0"/>
            </a:endParaRPr>
          </a:p>
        </p:txBody>
      </p:sp>
      <p:sp>
        <p:nvSpPr>
          <p:cNvPr id="238595" name="AutoShape 4" descr="Z"/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pic>
        <p:nvPicPr>
          <p:cNvPr id="238596" name="Picture 5" descr="Fil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288" y="1844675"/>
            <a:ext cx="3629025" cy="219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6300788" y="1989138"/>
            <a:ext cx="2592387" cy="410845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>
            <a:spAutoFit/>
          </a:bodyPr>
          <a:lstStyle/>
          <a:p>
            <a:pPr marL="342900" indent="-342900">
              <a:buFont typeface="Calibri" pitchFamily="34" charset="0"/>
              <a:buChar char="─"/>
              <a:defRPr/>
            </a:pPr>
            <a:r>
              <a:rPr lang="en-US" altLang="zh-CN" sz="2400">
                <a:latin typeface="Calibri" pitchFamily="34" charset="0"/>
              </a:rPr>
              <a:t>US National Academy of Engineering Grand Challenges 2008</a:t>
            </a:r>
          </a:p>
          <a:p>
            <a:pPr marL="342900" indent="-342900">
              <a:buFont typeface="Calibri" pitchFamily="34" charset="0"/>
              <a:buChar char="─"/>
              <a:defRPr/>
            </a:pPr>
            <a:endParaRPr lang="en-US" altLang="zh-CN" sz="2400">
              <a:latin typeface="Calibri" pitchFamily="34" charset="0"/>
            </a:endParaRPr>
          </a:p>
          <a:p>
            <a:pPr marL="342900" indent="-342900">
              <a:buFont typeface="Calibri" pitchFamily="34" charset="0"/>
              <a:buChar char="─"/>
              <a:defRPr/>
            </a:pPr>
            <a:r>
              <a:rPr lang="en-US" altLang="zh-CN" sz="2400">
                <a:latin typeface="Calibri" pitchFamily="34" charset="0"/>
              </a:rPr>
              <a:t>Challenge No. 11: Secure Cyberspace</a:t>
            </a:r>
          </a:p>
          <a:p>
            <a:pPr marL="342900" indent="-342900">
              <a:buFont typeface="Calibri" pitchFamily="34" charset="0"/>
              <a:buChar char="─"/>
              <a:defRPr/>
            </a:pPr>
            <a:endParaRPr lang="en-US" altLang="zh-CN" sz="2400">
              <a:latin typeface="Calibri" pitchFamily="34" charset="0"/>
            </a:endParaRPr>
          </a:p>
          <a:p>
            <a:pPr marL="342900" indent="-342900">
              <a:buFont typeface="Calibri" pitchFamily="34" charset="0"/>
              <a:buChar char="─"/>
              <a:defRPr/>
            </a:pPr>
            <a:endParaRPr lang="zh-CN" altLang="en-US" sz="2400">
              <a:latin typeface="Calibri" pitchFamily="34" charset="0"/>
            </a:endParaRPr>
          </a:p>
        </p:txBody>
      </p:sp>
      <p:pic>
        <p:nvPicPr>
          <p:cNvPr id="238598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0825" y="4292600"/>
            <a:ext cx="5940425" cy="1722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69" name="标题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algn="l" eaLnBrk="1" hangingPunct="1"/>
            <a:r>
              <a:rPr lang="en-US" altLang="zh-CN" sz="4000" smtClean="0">
                <a:solidFill>
                  <a:srgbClr val="00B050"/>
                </a:solidFill>
              </a:rPr>
              <a:t>Motivation</a:t>
            </a:r>
            <a:endParaRPr lang="zh-CN" altLang="en-US" sz="4000" smtClean="0">
              <a:solidFill>
                <a:srgbClr val="00B050"/>
              </a:solidFill>
            </a:endParaRPr>
          </a:p>
        </p:txBody>
      </p:sp>
      <p:sp>
        <p:nvSpPr>
          <p:cNvPr id="263170" name="TextBox 1"/>
          <p:cNvSpPr txBox="1">
            <a:spLocks noChangeArrowheads="1"/>
          </p:cNvSpPr>
          <p:nvPr/>
        </p:nvSpPr>
        <p:spPr bwMode="auto">
          <a:xfrm>
            <a:off x="134938" y="981075"/>
            <a:ext cx="8297862" cy="2827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>
            <a:spAutoFit/>
          </a:bodyPr>
          <a:lstStyle/>
          <a:p>
            <a:pPr>
              <a:lnSpc>
                <a:spcPts val="6000"/>
              </a:lnSpc>
              <a:tabLst>
                <a:tab pos="2527300" algn="l"/>
                <a:tab pos="3898900" algn="l"/>
              </a:tabLst>
            </a:pPr>
            <a:r>
              <a:rPr lang="en-US" altLang="zh-CN" sz="4900">
                <a:solidFill>
                  <a:srgbClr val="04617B"/>
                </a:solidFill>
                <a:latin typeface="Calibri" pitchFamily="34" charset="0"/>
              </a:rPr>
              <a:t>DARPA Mathematical Challenges</a:t>
            </a:r>
            <a:endParaRPr lang="en-US" altLang="zh-CN">
              <a:latin typeface="Calibri" pitchFamily="34" charset="0"/>
            </a:endParaRPr>
          </a:p>
          <a:p>
            <a:pPr>
              <a:lnSpc>
                <a:spcPts val="3000"/>
              </a:lnSpc>
              <a:tabLst>
                <a:tab pos="2527300" algn="l"/>
                <a:tab pos="3898900" algn="l"/>
              </a:tabLst>
            </a:pPr>
            <a:r>
              <a:rPr lang="en-US" altLang="zh-CN">
                <a:latin typeface="Calibri" pitchFamily="34" charset="0"/>
              </a:rPr>
              <a:t>	</a:t>
            </a:r>
            <a:endParaRPr lang="en-US" altLang="zh-CN" sz="1900">
              <a:solidFill>
                <a:srgbClr val="000000"/>
              </a:solidFill>
              <a:latin typeface="Constantia" pitchFamily="18" charset="0"/>
            </a:endParaRPr>
          </a:p>
          <a:p>
            <a:pPr>
              <a:lnSpc>
                <a:spcPts val="1000"/>
              </a:lnSpc>
              <a:tabLst>
                <a:tab pos="2527300" algn="l"/>
                <a:tab pos="3898900" algn="l"/>
              </a:tabLst>
            </a:pPr>
            <a:endParaRPr lang="en-US" altLang="zh-CN">
              <a:latin typeface="Calibri" pitchFamily="34" charset="0"/>
            </a:endParaRPr>
          </a:p>
          <a:p>
            <a:pPr>
              <a:lnSpc>
                <a:spcPts val="1000"/>
              </a:lnSpc>
              <a:tabLst>
                <a:tab pos="2527300" algn="l"/>
                <a:tab pos="3898900" algn="l"/>
              </a:tabLst>
            </a:pPr>
            <a:endParaRPr lang="en-US" altLang="zh-CN">
              <a:latin typeface="Calibri" pitchFamily="34" charset="0"/>
            </a:endParaRPr>
          </a:p>
          <a:p>
            <a:pPr>
              <a:lnSpc>
                <a:spcPts val="1000"/>
              </a:lnSpc>
              <a:tabLst>
                <a:tab pos="2527300" algn="l"/>
                <a:tab pos="3898900" algn="l"/>
              </a:tabLst>
            </a:pPr>
            <a:endParaRPr lang="en-US" altLang="zh-CN">
              <a:latin typeface="Calibri" pitchFamily="34" charset="0"/>
            </a:endParaRPr>
          </a:p>
          <a:p>
            <a:pPr>
              <a:lnSpc>
                <a:spcPts val="1000"/>
              </a:lnSpc>
              <a:tabLst>
                <a:tab pos="2527300" algn="l"/>
                <a:tab pos="3898900" algn="l"/>
              </a:tabLst>
            </a:pPr>
            <a:endParaRPr lang="en-US" altLang="zh-CN">
              <a:latin typeface="Calibri" pitchFamily="34" charset="0"/>
            </a:endParaRPr>
          </a:p>
          <a:p>
            <a:pPr>
              <a:lnSpc>
                <a:spcPts val="1000"/>
              </a:lnSpc>
              <a:tabLst>
                <a:tab pos="2527300" algn="l"/>
                <a:tab pos="3898900" algn="l"/>
              </a:tabLst>
            </a:pPr>
            <a:endParaRPr lang="en-US" altLang="zh-CN">
              <a:latin typeface="Calibri" pitchFamily="34" charset="0"/>
            </a:endParaRPr>
          </a:p>
          <a:p>
            <a:pPr>
              <a:lnSpc>
                <a:spcPts val="1000"/>
              </a:lnSpc>
              <a:tabLst>
                <a:tab pos="2527300" algn="l"/>
                <a:tab pos="3898900" algn="l"/>
              </a:tabLst>
            </a:pPr>
            <a:endParaRPr lang="en-US" altLang="zh-CN">
              <a:latin typeface="Calibri" pitchFamily="34" charset="0"/>
            </a:endParaRPr>
          </a:p>
          <a:p>
            <a:pPr>
              <a:lnSpc>
                <a:spcPts val="1000"/>
              </a:lnSpc>
              <a:tabLst>
                <a:tab pos="2527300" algn="l"/>
                <a:tab pos="3898900" algn="l"/>
              </a:tabLst>
            </a:pPr>
            <a:endParaRPr lang="en-US" altLang="zh-CN">
              <a:latin typeface="Calibri" pitchFamily="34" charset="0"/>
            </a:endParaRPr>
          </a:p>
          <a:p>
            <a:pPr>
              <a:lnSpc>
                <a:spcPts val="1000"/>
              </a:lnSpc>
              <a:tabLst>
                <a:tab pos="2527300" algn="l"/>
                <a:tab pos="3898900" algn="l"/>
              </a:tabLst>
            </a:pPr>
            <a:endParaRPr lang="en-US" altLang="zh-CN">
              <a:latin typeface="Calibri" pitchFamily="34" charset="0"/>
            </a:endParaRPr>
          </a:p>
          <a:p>
            <a:pPr>
              <a:lnSpc>
                <a:spcPts val="1000"/>
              </a:lnSpc>
              <a:tabLst>
                <a:tab pos="2527300" algn="l"/>
                <a:tab pos="3898900" algn="l"/>
              </a:tabLst>
            </a:pPr>
            <a:endParaRPr lang="en-US" altLang="zh-CN">
              <a:latin typeface="Calibri" pitchFamily="34" charset="0"/>
            </a:endParaRPr>
          </a:p>
          <a:p>
            <a:pPr>
              <a:lnSpc>
                <a:spcPts val="3900"/>
              </a:lnSpc>
              <a:tabLst>
                <a:tab pos="2527300" algn="l"/>
                <a:tab pos="3898900" algn="l"/>
              </a:tabLst>
            </a:pPr>
            <a:r>
              <a:rPr lang="en-US" altLang="zh-CN">
                <a:latin typeface="Calibri" pitchFamily="34" charset="0"/>
              </a:rPr>
              <a:t>		</a:t>
            </a:r>
            <a:endParaRPr lang="en-US" altLang="zh-CN" sz="3100" b="1">
              <a:solidFill>
                <a:srgbClr val="000000"/>
              </a:solidFill>
              <a:latin typeface="Constantia" pitchFamily="18" charset="0"/>
            </a:endParaRPr>
          </a:p>
        </p:txBody>
      </p:sp>
      <p:sp>
        <p:nvSpPr>
          <p:cNvPr id="263171" name="AutoShape 4" descr="Z"/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68313" y="4314825"/>
            <a:ext cx="8496300" cy="228282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>
            <a:spAutoFit/>
          </a:bodyPr>
          <a:lstStyle/>
          <a:p>
            <a:pPr marL="342900" indent="-342900">
              <a:buFont typeface="Calibri" pitchFamily="34" charset="0"/>
              <a:buChar char="─"/>
              <a:defRPr/>
            </a:pPr>
            <a:r>
              <a:rPr lang="en-US" altLang="zh-CN" sz="2400">
                <a:latin typeface="Calibri" pitchFamily="34" charset="0"/>
              </a:rPr>
              <a:t>23 Mathematical Challenges issued by US Defense Advanced Research Projects Agency (DARPA)</a:t>
            </a:r>
            <a:r>
              <a:rPr lang="en-US" altLang="zh-CN"/>
              <a:t> </a:t>
            </a:r>
            <a:r>
              <a:rPr lang="en-US" altLang="zh-CN" sz="2400">
                <a:latin typeface="Calibri" pitchFamily="34" charset="0"/>
              </a:rPr>
              <a:t>in 2008</a:t>
            </a:r>
          </a:p>
          <a:p>
            <a:pPr marL="342900" indent="-342900">
              <a:buFont typeface="Calibri" pitchFamily="34" charset="0"/>
              <a:buChar char="─"/>
              <a:defRPr/>
            </a:pPr>
            <a:endParaRPr lang="en-US" altLang="zh-CN" sz="2400">
              <a:latin typeface="Calibri" pitchFamily="34" charset="0"/>
            </a:endParaRPr>
          </a:p>
          <a:p>
            <a:pPr marL="342900" indent="-342900">
              <a:buFont typeface="Calibri" pitchFamily="34" charset="0"/>
              <a:buChar char="─"/>
              <a:defRPr/>
            </a:pPr>
            <a:r>
              <a:rPr lang="en-US" altLang="zh-CN" sz="2400">
                <a:latin typeface="Calibri" pitchFamily="34" charset="0"/>
              </a:rPr>
              <a:t>Challenge No. 2:   The Dynamics of Networks</a:t>
            </a:r>
          </a:p>
          <a:p>
            <a:pPr marL="342900" indent="-342900">
              <a:buFont typeface="Calibri" pitchFamily="34" charset="0"/>
              <a:buChar char="─"/>
              <a:defRPr/>
            </a:pPr>
            <a:r>
              <a:rPr lang="en-US" altLang="zh-CN" sz="2400">
                <a:latin typeface="Calibri" pitchFamily="34" charset="0"/>
              </a:rPr>
              <a:t>Challenge No. 14: An Information Theory for Virus Evolution			- </a:t>
            </a:r>
            <a:r>
              <a:rPr lang="en-US" altLang="zh-TW" b="1"/>
              <a:t>can Shannon’s theory shed light on this fundamental area</a:t>
            </a:r>
            <a:r>
              <a:rPr lang="en-US" altLang="zh-TW"/>
              <a:t>?</a:t>
            </a:r>
            <a:endParaRPr lang="zh-CN" altLang="en-US"/>
          </a:p>
        </p:txBody>
      </p:sp>
      <p:sp>
        <p:nvSpPr>
          <p:cNvPr id="263173" name="AutoShape 9" descr="Z"/>
          <p:cNvSpPr>
            <a:spLocks noChangeAspect="1" noChangeArrowheads="1"/>
          </p:cNvSpPr>
          <p:nvPr/>
        </p:nvSpPr>
        <p:spPr bwMode="auto">
          <a:xfrm>
            <a:off x="3262313" y="2557463"/>
            <a:ext cx="2619375" cy="1743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pic>
        <p:nvPicPr>
          <p:cNvPr id="263174" name="Picture 11" descr="darpa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84438" y="1628775"/>
            <a:ext cx="4103687" cy="273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3175" name="TextBox 1"/>
          <p:cNvSpPr txBox="1">
            <a:spLocks noChangeArrowheads="1"/>
          </p:cNvSpPr>
          <p:nvPr/>
        </p:nvSpPr>
        <p:spPr bwMode="auto">
          <a:xfrm>
            <a:off x="682625" y="6597650"/>
            <a:ext cx="9290050" cy="350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>
            <a:spAutoFit/>
          </a:bodyPr>
          <a:lstStyle/>
          <a:p>
            <a:pPr>
              <a:lnSpc>
                <a:spcPts val="2400"/>
              </a:lnSpc>
            </a:pPr>
            <a:r>
              <a:rPr lang="en-US" altLang="zh-CN" sz="1200">
                <a:solidFill>
                  <a:srgbClr val="000000"/>
                </a:solidFill>
                <a:latin typeface="Constantia" pitchFamily="18" charset="0"/>
              </a:rPr>
              <a:t>Source: </a:t>
            </a:r>
            <a:r>
              <a:rPr lang="en-US" altLang="zh-CN" sz="1200"/>
              <a:t>https://www.fbo.gov/download/9bc/9bce380aafb19f9ad3bda188bfc1ab20/DARPA-BAA-08-65.doc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329" name="标题 1"/>
          <p:cNvSpPr>
            <a:spLocks noGrp="1"/>
          </p:cNvSpPr>
          <p:nvPr>
            <p:ph type="title"/>
          </p:nvPr>
        </p:nvSpPr>
        <p:spPr>
          <a:xfrm>
            <a:off x="0" y="274638"/>
            <a:ext cx="9036050" cy="1143000"/>
          </a:xfrm>
        </p:spPr>
        <p:txBody>
          <a:bodyPr/>
          <a:lstStyle/>
          <a:p>
            <a:pPr algn="l" eaLnBrk="1" hangingPunct="1"/>
            <a:r>
              <a:rPr lang="en-US" altLang="zh-CN" sz="4000" smtClean="0">
                <a:solidFill>
                  <a:srgbClr val="00B050"/>
                </a:solidFill>
              </a:rPr>
              <a:t>Rumor Spreading in Online Social Network</a:t>
            </a:r>
            <a:endParaRPr lang="zh-CN" altLang="en-US" sz="4000" smtClean="0">
              <a:solidFill>
                <a:srgbClr val="00B050"/>
              </a:solidFill>
            </a:endParaRPr>
          </a:p>
        </p:txBody>
      </p:sp>
      <p:sp>
        <p:nvSpPr>
          <p:cNvPr id="227330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zh-CN" altLang="en-US" smtClean="0"/>
          </a:p>
        </p:txBody>
      </p:sp>
      <p:pic>
        <p:nvPicPr>
          <p:cNvPr id="227331" name="Picture 2" descr="D:\Research\My Papers\extracting influential information sources for gossiping\听会安排\gsmp+ctmp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7950" y="1557338"/>
            <a:ext cx="6264275" cy="4697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107950" y="6351588"/>
            <a:ext cx="8928100" cy="457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>
            <a:spAutoFit/>
          </a:bodyPr>
          <a:lstStyle/>
          <a:p>
            <a:pPr marL="342900" indent="-342900">
              <a:buFont typeface="Calibri" pitchFamily="34" charset="0"/>
              <a:buChar char="─"/>
              <a:defRPr/>
            </a:pPr>
            <a:r>
              <a:rPr lang="en-US" altLang="zh-CN" sz="2400">
                <a:latin typeface="Calibri" pitchFamily="34" charset="0"/>
              </a:rPr>
              <a:t>Epidemic-like information flow =  rumor spreading in a network.</a:t>
            </a:r>
            <a:endParaRPr lang="zh-CN" altLang="en-US" sz="2400">
              <a:latin typeface="Calibri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443663" y="1989138"/>
            <a:ext cx="2592387" cy="374332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>
            <a:spAutoFit/>
          </a:bodyPr>
          <a:lstStyle/>
          <a:p>
            <a:pPr marL="342900" indent="-342900">
              <a:buFont typeface="Calibri" pitchFamily="34" charset="0"/>
              <a:buChar char="─"/>
              <a:defRPr/>
            </a:pPr>
            <a:r>
              <a:rPr lang="en-US" altLang="zh-CN" sz="2400">
                <a:latin typeface="Calibri" pitchFamily="34" charset="0"/>
              </a:rPr>
              <a:t>Outbreak of infectious virus</a:t>
            </a:r>
          </a:p>
          <a:p>
            <a:pPr marL="342900" indent="-342900">
              <a:buFont typeface="Calibri" pitchFamily="34" charset="0"/>
              <a:buChar char="─"/>
              <a:defRPr/>
            </a:pPr>
            <a:endParaRPr lang="en-US" altLang="zh-CN" sz="2400">
              <a:latin typeface="Calibri" pitchFamily="34" charset="0"/>
            </a:endParaRPr>
          </a:p>
          <a:p>
            <a:pPr marL="342900" indent="-342900">
              <a:buFont typeface="Calibri" pitchFamily="34" charset="0"/>
              <a:buChar char="─"/>
              <a:defRPr/>
            </a:pPr>
            <a:r>
              <a:rPr lang="en-US" altLang="zh-CN" sz="2400">
                <a:latin typeface="Calibri" pitchFamily="34" charset="0"/>
              </a:rPr>
              <a:t>Diffusion of viral Information in Network</a:t>
            </a:r>
          </a:p>
          <a:p>
            <a:pPr marL="342900" indent="-342900">
              <a:buFont typeface="Calibri" pitchFamily="34" charset="0"/>
              <a:buNone/>
              <a:defRPr/>
            </a:pPr>
            <a:endParaRPr lang="en-US" altLang="zh-CN" sz="2400">
              <a:latin typeface="Calibri" pitchFamily="34" charset="0"/>
            </a:endParaRPr>
          </a:p>
          <a:p>
            <a:pPr marL="342900" indent="-342900">
              <a:buFont typeface="Calibri" pitchFamily="34" charset="0"/>
              <a:buChar char="─"/>
              <a:defRPr/>
            </a:pPr>
            <a:r>
              <a:rPr lang="en-US" altLang="zh-CN" sz="2400">
                <a:latin typeface="Calibri" pitchFamily="34" charset="0"/>
              </a:rPr>
              <a:t>Cause of outbreak</a:t>
            </a:r>
          </a:p>
          <a:p>
            <a:pPr marL="342900" indent="-342900">
              <a:buFont typeface="Calibri" pitchFamily="34" charset="0"/>
              <a:buChar char="─"/>
              <a:defRPr/>
            </a:pPr>
            <a:endParaRPr lang="zh-CN" altLang="en-US" sz="2400"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文本占位符 3"/>
          <p:cNvSpPr>
            <a:spLocks noGrp="1"/>
          </p:cNvSpPr>
          <p:nvPr>
            <p:ph type="body" idx="1"/>
          </p:nvPr>
        </p:nvSpPr>
        <p:spPr>
          <a:xfrm>
            <a:off x="457200" y="1204913"/>
            <a:ext cx="4040188" cy="639762"/>
          </a:xfrm>
        </p:spPr>
        <p:txBody>
          <a:bodyPr/>
          <a:lstStyle/>
          <a:p>
            <a:pPr marL="342900" indent="-342900" eaLnBrk="1" hangingPunct="1">
              <a:buFont typeface="Wingdings" pitchFamily="2" charset="2"/>
              <a:buChar char="n"/>
            </a:pPr>
            <a:r>
              <a:rPr lang="en-US" altLang="zh-CN" smtClean="0">
                <a:solidFill>
                  <a:srgbClr val="0070C0"/>
                </a:solidFill>
              </a:rPr>
              <a:t>Spread of computer virus</a:t>
            </a:r>
            <a:endParaRPr lang="zh-CN" altLang="en-US" smtClean="0">
              <a:solidFill>
                <a:srgbClr val="0070C0"/>
              </a:solidFill>
            </a:endParaRPr>
          </a:p>
        </p:txBody>
      </p:sp>
      <p:sp>
        <p:nvSpPr>
          <p:cNvPr id="29698" name="内容占位符 4"/>
          <p:cNvSpPr>
            <a:spLocks noGrp="1"/>
          </p:cNvSpPr>
          <p:nvPr>
            <p:ph sz="half" idx="2"/>
          </p:nvPr>
        </p:nvSpPr>
        <p:spPr>
          <a:xfrm>
            <a:off x="457200" y="1844675"/>
            <a:ext cx="4040188" cy="3735388"/>
          </a:xfrm>
        </p:spPr>
        <p:txBody>
          <a:bodyPr/>
          <a:lstStyle/>
          <a:p>
            <a:pPr eaLnBrk="1" hangingPunct="1"/>
            <a:endParaRPr lang="zh-CN" altLang="en-US" smtClean="0"/>
          </a:p>
        </p:txBody>
      </p:sp>
      <p:sp>
        <p:nvSpPr>
          <p:cNvPr id="29699" name="文本占位符 5"/>
          <p:cNvSpPr>
            <a:spLocks noGrp="1"/>
          </p:cNvSpPr>
          <p:nvPr>
            <p:ph type="body" sz="quarter" idx="3"/>
          </p:nvPr>
        </p:nvSpPr>
        <p:spPr>
          <a:xfrm>
            <a:off x="4645025" y="1204913"/>
            <a:ext cx="4041775" cy="639762"/>
          </a:xfrm>
        </p:spPr>
        <p:txBody>
          <a:bodyPr/>
          <a:lstStyle/>
          <a:p>
            <a:pPr marL="342900" indent="-342900" eaLnBrk="1" hangingPunct="1">
              <a:lnSpc>
                <a:spcPct val="80000"/>
              </a:lnSpc>
              <a:buFont typeface="Wingdings" pitchFamily="2" charset="2"/>
              <a:buChar char="n"/>
            </a:pPr>
            <a:r>
              <a:rPr lang="en-US" altLang="zh-CN" sz="2000" smtClean="0">
                <a:solidFill>
                  <a:srgbClr val="0070C0"/>
                </a:solidFill>
              </a:rPr>
              <a:t>Tweeting and Retweeting in Twitter Network</a:t>
            </a:r>
            <a:endParaRPr lang="zh-CN" altLang="en-US" sz="2000" smtClean="0">
              <a:solidFill>
                <a:srgbClr val="0070C0"/>
              </a:solidFill>
            </a:endParaRPr>
          </a:p>
        </p:txBody>
      </p:sp>
      <p:sp>
        <p:nvSpPr>
          <p:cNvPr id="29700" name="内容占位符 6"/>
          <p:cNvSpPr>
            <a:spLocks noGrp="1"/>
          </p:cNvSpPr>
          <p:nvPr>
            <p:ph sz="quarter" idx="4"/>
          </p:nvPr>
        </p:nvSpPr>
        <p:spPr>
          <a:xfrm>
            <a:off x="4645025" y="1844675"/>
            <a:ext cx="4041775" cy="3735388"/>
          </a:xfrm>
        </p:spPr>
        <p:txBody>
          <a:bodyPr/>
          <a:lstStyle/>
          <a:p>
            <a:pPr eaLnBrk="1" hangingPunct="1"/>
            <a:endParaRPr lang="zh-CN" altLang="en-US" smtClean="0"/>
          </a:p>
        </p:txBody>
      </p:sp>
      <p:sp>
        <p:nvSpPr>
          <p:cNvPr id="8" name="TextBox 7"/>
          <p:cNvSpPr txBox="1"/>
          <p:nvPr/>
        </p:nvSpPr>
        <p:spPr>
          <a:xfrm>
            <a:off x="468313" y="5589588"/>
            <a:ext cx="8207375" cy="120015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>
            <a:sp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Calibri" pitchFamily="34" charset="0"/>
              <a:buChar char="─"/>
              <a:defRPr/>
            </a:pPr>
            <a:r>
              <a:rPr lang="en-US" altLang="zh-CN" sz="2400" dirty="0">
                <a:latin typeface="+mn-lt"/>
                <a:ea typeface="+mn-ea"/>
              </a:rPr>
              <a:t>A rumor, originating from a suspect set, spreads on a network.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Calibri" pitchFamily="34" charset="0"/>
              <a:buChar char="─"/>
              <a:defRPr/>
            </a:pPr>
            <a:r>
              <a:rPr lang="en-US" altLang="zh-CN" sz="2400" dirty="0">
                <a:latin typeface="+mn-lt"/>
                <a:ea typeface="+mn-ea"/>
              </a:rPr>
              <a:t>We only know the prior suspect set and infected nodes.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Calibri" pitchFamily="34" charset="0"/>
              <a:buChar char="─"/>
              <a:defRPr/>
            </a:pPr>
            <a:r>
              <a:rPr lang="en-US" altLang="zh-CN" sz="2400" dirty="0">
                <a:latin typeface="+mn-lt"/>
                <a:ea typeface="+mn-ea"/>
              </a:rPr>
              <a:t>Can we find the single rumor source?</a:t>
            </a:r>
            <a:endParaRPr lang="zh-CN" altLang="en-US" sz="2400" dirty="0">
              <a:latin typeface="+mn-lt"/>
              <a:ea typeface="+mn-ea"/>
            </a:endParaRPr>
          </a:p>
        </p:txBody>
      </p:sp>
      <p:pic>
        <p:nvPicPr>
          <p:cNvPr id="29702" name="Picture 1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11700" y="2060575"/>
            <a:ext cx="3676650" cy="3346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703" name="Picture 1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8313" y="2060575"/>
            <a:ext cx="3889375" cy="2994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704" name="标题 1"/>
          <p:cNvSpPr>
            <a:spLocks/>
          </p:cNvSpPr>
          <p:nvPr/>
        </p:nvSpPr>
        <p:spPr bwMode="auto">
          <a:xfrm>
            <a:off x="0" y="274638"/>
            <a:ext cx="903605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altLang="zh-CN" sz="4000">
                <a:solidFill>
                  <a:srgbClr val="00B050"/>
                </a:solidFill>
                <a:latin typeface="Calibri" pitchFamily="34" charset="0"/>
              </a:rPr>
              <a:t>  Who is the culprit? </a:t>
            </a:r>
            <a:endParaRPr lang="zh-CN" altLang="en-US" sz="4000">
              <a:solidFill>
                <a:srgbClr val="00B050"/>
              </a:solidFill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algn="l" eaLnBrk="1" fontAlgn="auto" hangingPunct="1">
              <a:spcAft>
                <a:spcPts val="0"/>
              </a:spcAft>
              <a:defRPr/>
            </a:pPr>
            <a:r>
              <a:rPr lang="en-US" altLang="zh-CN" dirty="0" smtClean="0">
                <a:solidFill>
                  <a:srgbClr val="00B050"/>
                </a:solidFill>
              </a:rPr>
              <a:t>Literature</a:t>
            </a:r>
            <a:r>
              <a:rPr lang="en-US" altLang="zh-CN" sz="4000" dirty="0" smtClean="0">
                <a:solidFill>
                  <a:srgbClr val="00B050"/>
                </a:solidFill>
              </a:rPr>
              <a:t/>
            </a:r>
            <a:br>
              <a:rPr lang="en-US" altLang="zh-CN" sz="4000" dirty="0" smtClean="0">
                <a:solidFill>
                  <a:srgbClr val="00B050"/>
                </a:solidFill>
              </a:rPr>
            </a:br>
            <a:r>
              <a:rPr lang="en-US" altLang="zh-CN" sz="2700" dirty="0" smtClean="0">
                <a:solidFill>
                  <a:srgbClr val="00B050"/>
                </a:solidFill>
              </a:rPr>
              <a:t>----Research on epidemic outbreak/rumor spreading</a:t>
            </a:r>
            <a:endParaRPr lang="zh-CN" altLang="en-US" sz="2700" dirty="0">
              <a:solidFill>
                <a:srgbClr val="00B050"/>
              </a:solidFill>
            </a:endParaRPr>
          </a:p>
        </p:txBody>
      </p:sp>
      <p:sp>
        <p:nvSpPr>
          <p:cNvPr id="33794" name="内容占位符 1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zh-CN" sz="2800" smtClean="0"/>
              <a:t>understand impacts of network structure and  infection/cure rates</a:t>
            </a:r>
          </a:p>
          <a:p>
            <a:pPr eaLnBrk="1" hangingPunct="1"/>
            <a:endParaRPr lang="en-US" altLang="zh-CN" sz="2800" smtClean="0"/>
          </a:p>
          <a:p>
            <a:pPr eaLnBrk="1" hangingPunct="1"/>
            <a:r>
              <a:rPr lang="en-US" altLang="zh-CN" sz="2800" smtClean="0"/>
              <a:t>learn network parameters and predict propagation characteristics</a:t>
            </a:r>
          </a:p>
          <a:p>
            <a:pPr eaLnBrk="1" hangingPunct="1"/>
            <a:endParaRPr lang="en-US" altLang="zh-CN" sz="2800" smtClean="0"/>
          </a:p>
          <a:p>
            <a:pPr eaLnBrk="1" hangingPunct="1"/>
            <a:r>
              <a:rPr lang="en-US" altLang="zh-CN" sz="2800" smtClean="0"/>
              <a:t>extract influential source nodes</a:t>
            </a:r>
            <a:endParaRPr lang="zh-CN" altLang="en-US" sz="2800" smtClean="0"/>
          </a:p>
        </p:txBody>
      </p:sp>
      <p:sp>
        <p:nvSpPr>
          <p:cNvPr id="15" name="TextBox 14"/>
          <p:cNvSpPr txBox="1"/>
          <p:nvPr/>
        </p:nvSpPr>
        <p:spPr>
          <a:xfrm>
            <a:off x="107950" y="6351588"/>
            <a:ext cx="8928100" cy="46196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>
            <a:spAutoFit/>
          </a:bodyPr>
          <a:lstStyle>
            <a:defPPr>
              <a:defRPr lang="zh-CN"/>
            </a:defPPr>
            <a:lvl1pPr marL="342900" indent="-342900">
              <a:buFont typeface="Calibri" pitchFamily="34" charset="0"/>
              <a:buChar char="─"/>
              <a:defRPr sz="2400" b="1">
                <a:solidFill>
                  <a:srgbClr val="FF0000"/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>
                <a:latin typeface="+mn-lt"/>
                <a:ea typeface="+mn-ea"/>
              </a:rPr>
              <a:t>Rumor source estimation problem has only been recently studied.</a:t>
            </a:r>
            <a:endParaRPr lang="zh-CN" altLang="en-US" dirty="0">
              <a:latin typeface="+mn-lt"/>
              <a:ea typeface="+mn-ea"/>
            </a:endParaRPr>
          </a:p>
        </p:txBody>
      </p:sp>
      <p:sp>
        <p:nvSpPr>
          <p:cNvPr id="33796" name="TextBox 16"/>
          <p:cNvSpPr txBox="1">
            <a:spLocks noChangeArrowheads="1"/>
          </p:cNvSpPr>
          <p:nvPr/>
        </p:nvSpPr>
        <p:spPr bwMode="auto">
          <a:xfrm>
            <a:off x="900113" y="2565400"/>
            <a:ext cx="598805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>
                <a:latin typeface="Calibri" pitchFamily="34" charset="0"/>
              </a:rPr>
              <a:t>[Moore—PRE’00, Pastor-Satorras—PRL’01, Newman—PRE’02]</a:t>
            </a:r>
            <a:endParaRPr lang="zh-CN" altLang="en-US">
              <a:latin typeface="Calibri" pitchFamily="34" charset="0"/>
            </a:endParaRPr>
          </a:p>
        </p:txBody>
      </p:sp>
      <p:sp>
        <p:nvSpPr>
          <p:cNvPr id="33797" name="TextBox 17"/>
          <p:cNvSpPr txBox="1">
            <a:spLocks noChangeArrowheads="1"/>
          </p:cNvSpPr>
          <p:nvPr/>
        </p:nvSpPr>
        <p:spPr bwMode="auto">
          <a:xfrm>
            <a:off x="900113" y="4067175"/>
            <a:ext cx="7199312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>
                <a:latin typeface="Calibri" pitchFamily="34" charset="0"/>
              </a:rPr>
              <a:t>[Streftaris—IWSM’02, Okamura—ISSRE’07, Gomez-Rodriguez—SIGKDD’10]</a:t>
            </a:r>
            <a:endParaRPr lang="zh-CN" altLang="en-US">
              <a:latin typeface="Calibri" pitchFamily="34" charset="0"/>
            </a:endParaRPr>
          </a:p>
        </p:txBody>
      </p:sp>
      <p:sp>
        <p:nvSpPr>
          <p:cNvPr id="33798" name="TextBox 18"/>
          <p:cNvSpPr txBox="1">
            <a:spLocks noChangeArrowheads="1"/>
          </p:cNvSpPr>
          <p:nvPr/>
        </p:nvSpPr>
        <p:spPr bwMode="auto">
          <a:xfrm>
            <a:off x="900113" y="5084763"/>
            <a:ext cx="586105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>
                <a:latin typeface="Calibri" pitchFamily="34" charset="0"/>
              </a:rPr>
              <a:t>[Kempe—SIGKDD’03, Chen—SIGKDD’09, Dong—Allerton’12]</a:t>
            </a:r>
            <a:endParaRPr lang="zh-CN" altLang="en-US"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algn="l" eaLnBrk="1" fontAlgn="auto" hangingPunct="1">
              <a:spcAft>
                <a:spcPts val="0"/>
              </a:spcAft>
              <a:defRPr/>
            </a:pPr>
            <a:r>
              <a:rPr lang="en-US" altLang="zh-CN" dirty="0" smtClean="0">
                <a:solidFill>
                  <a:srgbClr val="00B050"/>
                </a:solidFill>
              </a:rPr>
              <a:t>Literature</a:t>
            </a:r>
            <a:r>
              <a:rPr lang="en-US" altLang="zh-CN" sz="4000" dirty="0" smtClean="0">
                <a:solidFill>
                  <a:srgbClr val="00B050"/>
                </a:solidFill>
              </a:rPr>
              <a:t/>
            </a:r>
            <a:br>
              <a:rPr lang="en-US" altLang="zh-CN" sz="4000" dirty="0" smtClean="0">
                <a:solidFill>
                  <a:srgbClr val="00B050"/>
                </a:solidFill>
              </a:rPr>
            </a:br>
            <a:r>
              <a:rPr lang="en-US" altLang="zh-CN" sz="2700" dirty="0" smtClean="0">
                <a:solidFill>
                  <a:srgbClr val="00B050"/>
                </a:solidFill>
              </a:rPr>
              <a:t>----estimation of rumor source</a:t>
            </a:r>
            <a:endParaRPr lang="zh-CN" altLang="en-US" sz="2700" dirty="0">
              <a:solidFill>
                <a:srgbClr val="00B050"/>
              </a:solidFill>
            </a:endParaRPr>
          </a:p>
        </p:txBody>
      </p:sp>
      <p:sp>
        <p:nvSpPr>
          <p:cNvPr id="35842" name="内容占位符 1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zh-CN" sz="2800" smtClean="0"/>
              <a:t>identification of single rumor source using SI model</a:t>
            </a:r>
          </a:p>
          <a:p>
            <a:pPr eaLnBrk="1" hangingPunct="1"/>
            <a:endParaRPr lang="en-US" altLang="zh-CN" sz="2800" smtClean="0"/>
          </a:p>
          <a:p>
            <a:pPr eaLnBrk="1" hangingPunct="1"/>
            <a:r>
              <a:rPr lang="en-US" altLang="zh-CN" sz="2800" smtClean="0"/>
              <a:t>geometric trees, random graphs</a:t>
            </a:r>
          </a:p>
          <a:p>
            <a:pPr eaLnBrk="1" hangingPunct="1"/>
            <a:endParaRPr lang="en-US" altLang="zh-CN" sz="2800" smtClean="0"/>
          </a:p>
          <a:p>
            <a:pPr eaLnBrk="1" hangingPunct="1"/>
            <a:r>
              <a:rPr lang="en-US" altLang="zh-CN" sz="2800" smtClean="0"/>
              <a:t>identification of multiple rumor sources (SI model), identification of single rumor source (SIR model)</a:t>
            </a:r>
          </a:p>
          <a:p>
            <a:pPr eaLnBrk="1" hangingPunct="1"/>
            <a:endParaRPr lang="en-US" altLang="zh-CN" sz="2800" smtClean="0"/>
          </a:p>
          <a:p>
            <a:pPr eaLnBrk="1" hangingPunct="1"/>
            <a:r>
              <a:rPr lang="en-US" altLang="zh-CN" sz="2800" smtClean="0"/>
              <a:t>noisy estimation of a single rumor source</a:t>
            </a:r>
            <a:endParaRPr lang="zh-CN" altLang="en-US" sz="2800" smtClean="0"/>
          </a:p>
        </p:txBody>
      </p:sp>
      <p:sp>
        <p:nvSpPr>
          <p:cNvPr id="10" name="TextBox 9"/>
          <p:cNvSpPr txBox="1"/>
          <p:nvPr/>
        </p:nvSpPr>
        <p:spPr>
          <a:xfrm>
            <a:off x="34925" y="6021388"/>
            <a:ext cx="9074150" cy="82232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>
            <a:spAutoFit/>
          </a:bodyPr>
          <a:lstStyle/>
          <a:p>
            <a:pPr marL="342900" indent="-342900">
              <a:buFont typeface="Calibri" pitchFamily="34" charset="0"/>
              <a:buChar char="─"/>
            </a:pPr>
            <a:r>
              <a:rPr lang="en-US" altLang="zh-CN" sz="2400" b="1">
                <a:solidFill>
                  <a:srgbClr val="FF0000"/>
                </a:solidFill>
                <a:latin typeface="Calibri" pitchFamily="34" charset="0"/>
              </a:rPr>
              <a:t>Important features such as suspects, no. of observations, topology has not been considered.</a:t>
            </a:r>
            <a:endParaRPr lang="zh-CN" altLang="en-US" sz="2400" b="1">
              <a:solidFill>
                <a:srgbClr val="FF0000"/>
              </a:solidFill>
              <a:latin typeface="Calibri" pitchFamily="34" charset="0"/>
            </a:endParaRPr>
          </a:p>
        </p:txBody>
      </p:sp>
      <p:sp>
        <p:nvSpPr>
          <p:cNvPr id="35844" name="TextBox 15"/>
          <p:cNvSpPr txBox="1">
            <a:spLocks noChangeArrowheads="1"/>
          </p:cNvSpPr>
          <p:nvPr/>
        </p:nvSpPr>
        <p:spPr bwMode="auto">
          <a:xfrm>
            <a:off x="900113" y="2276475"/>
            <a:ext cx="37846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dirty="0">
                <a:latin typeface="Calibri" pitchFamily="34" charset="0"/>
              </a:rPr>
              <a:t>[Shah—TIT’11, Shah—SIGMETRICS’12]</a:t>
            </a:r>
            <a:endParaRPr lang="zh-CN" altLang="en-US" dirty="0">
              <a:latin typeface="Calibri" pitchFamily="34" charset="0"/>
            </a:endParaRPr>
          </a:p>
        </p:txBody>
      </p:sp>
      <p:sp>
        <p:nvSpPr>
          <p:cNvPr id="35845" name="TextBox 16"/>
          <p:cNvSpPr txBox="1">
            <a:spLocks noChangeArrowheads="1"/>
          </p:cNvSpPr>
          <p:nvPr/>
        </p:nvSpPr>
        <p:spPr bwMode="auto">
          <a:xfrm>
            <a:off x="900113" y="3203575"/>
            <a:ext cx="311785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dirty="0">
                <a:latin typeface="Calibri" pitchFamily="34" charset="0"/>
              </a:rPr>
              <a:t>[Shah—arXiv’11, Shah—TIT’11]</a:t>
            </a:r>
            <a:endParaRPr lang="zh-CN" altLang="en-US" dirty="0">
              <a:latin typeface="Calibri" pitchFamily="34" charset="0"/>
            </a:endParaRPr>
          </a:p>
        </p:txBody>
      </p:sp>
      <p:sp>
        <p:nvSpPr>
          <p:cNvPr id="35846" name="TextBox 17"/>
          <p:cNvSpPr txBox="1">
            <a:spLocks noChangeArrowheads="1"/>
          </p:cNvSpPr>
          <p:nvPr/>
        </p:nvSpPr>
        <p:spPr bwMode="auto">
          <a:xfrm>
            <a:off x="900113" y="4716463"/>
            <a:ext cx="2746375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dirty="0">
                <a:latin typeface="Calibri" pitchFamily="34" charset="0"/>
              </a:rPr>
              <a:t>[Luo—TSP’13, Zhu—ITA’13]</a:t>
            </a:r>
            <a:endParaRPr lang="zh-CN" altLang="en-US" dirty="0">
              <a:latin typeface="Calibri" pitchFamily="34" charset="0"/>
            </a:endParaRPr>
          </a:p>
        </p:txBody>
      </p:sp>
      <p:sp>
        <p:nvSpPr>
          <p:cNvPr id="35847" name="TextBox 18"/>
          <p:cNvSpPr txBox="1">
            <a:spLocks noChangeArrowheads="1"/>
          </p:cNvSpPr>
          <p:nvPr/>
        </p:nvSpPr>
        <p:spPr bwMode="auto">
          <a:xfrm>
            <a:off x="900113" y="5580063"/>
            <a:ext cx="16383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>
                <a:latin typeface="Calibri" pitchFamily="34" charset="0"/>
              </a:rPr>
              <a:t>[Pinto—PRL’12]</a:t>
            </a:r>
            <a:endParaRPr lang="zh-CN" altLang="en-US"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01" name="标题 1"/>
          <p:cNvSpPr>
            <a:spLocks noGrp="1"/>
          </p:cNvSpPr>
          <p:nvPr>
            <p:ph type="title" idx="4294967295"/>
          </p:nvPr>
        </p:nvSpPr>
        <p:spPr>
          <a:xfrm>
            <a:off x="457200" y="116632"/>
            <a:ext cx="8229600" cy="1143000"/>
          </a:xfrm>
        </p:spPr>
        <p:txBody>
          <a:bodyPr/>
          <a:lstStyle/>
          <a:p>
            <a:pPr algn="l" eaLnBrk="1" hangingPunct="1"/>
            <a:r>
              <a:rPr lang="en-US" altLang="zh-CN" sz="4000" dirty="0" smtClean="0">
                <a:solidFill>
                  <a:srgbClr val="00B050"/>
                </a:solidFill>
              </a:rPr>
              <a:t>SI Spreading Model </a:t>
            </a:r>
            <a:br>
              <a:rPr lang="en-US" altLang="zh-CN" sz="4000" dirty="0" smtClean="0">
                <a:solidFill>
                  <a:srgbClr val="00B050"/>
                </a:solidFill>
              </a:rPr>
            </a:br>
            <a:r>
              <a:rPr lang="en-US" altLang="zh-CN" sz="4000" dirty="0" smtClean="0">
                <a:solidFill>
                  <a:srgbClr val="00B050"/>
                </a:solidFill>
              </a:rPr>
              <a:t>(</a:t>
            </a:r>
            <a:r>
              <a:rPr lang="en-US" altLang="zh-CN" sz="4000" dirty="0" err="1" smtClean="0">
                <a:solidFill>
                  <a:srgbClr val="00B050"/>
                </a:solidFill>
              </a:rPr>
              <a:t>Kermack</a:t>
            </a:r>
            <a:r>
              <a:rPr lang="en-US" altLang="zh-CN" sz="4000" dirty="0" smtClean="0">
                <a:solidFill>
                  <a:srgbClr val="00B050"/>
                </a:solidFill>
              </a:rPr>
              <a:t> &amp; </a:t>
            </a:r>
            <a:r>
              <a:rPr lang="en-US" altLang="zh-CN" sz="4000" dirty="0" err="1" smtClean="0">
                <a:solidFill>
                  <a:srgbClr val="00B050"/>
                </a:solidFill>
              </a:rPr>
              <a:t>McKendrick</a:t>
            </a:r>
            <a:r>
              <a:rPr lang="en-US" altLang="zh-CN" sz="4000" dirty="0" smtClean="0">
                <a:solidFill>
                  <a:srgbClr val="00B050"/>
                </a:solidFill>
              </a:rPr>
              <a:t> 1927)</a:t>
            </a:r>
            <a:endParaRPr lang="zh-CN" altLang="en-US" sz="4000" dirty="0" smtClean="0">
              <a:solidFill>
                <a:srgbClr val="00B050"/>
              </a:solidFill>
            </a:endParaRPr>
          </a:p>
        </p:txBody>
      </p:sp>
      <p:sp>
        <p:nvSpPr>
          <p:cNvPr id="3" name="内容占位符 2"/>
          <p:cNvSpPr txBox="1">
            <a:spLocks/>
          </p:cNvSpPr>
          <p:nvPr/>
        </p:nvSpPr>
        <p:spPr bwMode="auto">
          <a:xfrm>
            <a:off x="395536" y="1268760"/>
            <a:ext cx="8568952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Fixed Population</a:t>
            </a:r>
            <a:r>
              <a:rPr kumimoji="0" lang="en-US" altLang="zh-CN" sz="3200" b="1" i="0" u="none" strike="noStrike" kern="1200" cap="none" spc="0" normalizeH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altLang="zh-CN" sz="3200" b="1" i="1" u="none" strike="noStrike" kern="1200" cap="none" spc="0" normalizeH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 (only one infected at each </a:t>
            </a:r>
            <a:r>
              <a:rPr kumimoji="0" lang="en-US" altLang="zh-CN" sz="3200" b="1" u="none" strike="noStrike" kern="1200" cap="none" spc="0" normalizeH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</a:t>
            </a:r>
            <a:r>
              <a:rPr kumimoji="0" lang="en-US" altLang="zh-CN" sz="3200" b="1" i="1" u="none" strike="noStrike" kern="1200" cap="none" spc="0" normalizeH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)</a:t>
            </a:r>
            <a:endParaRPr kumimoji="0" lang="en-US" altLang="zh-CN" sz="3200" b="1" i="1" u="none" strike="noStrike" kern="1200" cap="none" spc="0" normalizeH="0" baseline="0" noProof="0" dirty="0" smtClean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Susceptible</a:t>
            </a:r>
            <a:r>
              <a:rPr kumimoji="0" lang="en-US" altLang="zh-CN" sz="3200" b="1" i="0" u="none" strike="noStrike" kern="1200" cap="none" spc="0" normalizeH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Set at time </a:t>
            </a:r>
            <a:r>
              <a:rPr kumimoji="0" lang="en-US" altLang="zh-CN" sz="3200" b="1" i="1" u="none" strike="noStrike" kern="1200" cap="none" spc="0" normalizeH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altLang="zh-CN" sz="3200" b="1" baseline="0" dirty="0" smtClean="0">
                <a:solidFill>
                  <a:srgbClr val="0070C0"/>
                </a:solidFill>
                <a:latin typeface="+mn-lt"/>
                <a:ea typeface="+mn-ea"/>
              </a:rPr>
              <a:t>Infected Set at time </a:t>
            </a:r>
            <a:r>
              <a:rPr lang="en-US" altLang="zh-CN" sz="3200" b="1" i="1" baseline="0" dirty="0" smtClean="0">
                <a:solidFill>
                  <a:srgbClr val="0070C0"/>
                </a:solidFill>
                <a:latin typeface="+mn-lt"/>
                <a:ea typeface="+mn-ea"/>
              </a:rPr>
              <a:t>t</a:t>
            </a:r>
            <a:r>
              <a:rPr lang="en-US" altLang="zh-CN" sz="3200" b="1" baseline="0" dirty="0" smtClean="0">
                <a:solidFill>
                  <a:srgbClr val="0070C0"/>
                </a:solidFill>
                <a:latin typeface="+mn-lt"/>
                <a:ea typeface="+mn-ea"/>
              </a:rPr>
              <a:t> </a:t>
            </a:r>
            <a:endParaRPr kumimoji="0" lang="en-US" altLang="zh-CN" sz="3200" b="1" i="0" u="none" strike="noStrike" kern="1200" cap="none" spc="0" normalizeH="0" baseline="0" noProof="0" dirty="0" smtClean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6214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75870" y="1844824"/>
            <a:ext cx="620266" cy="5210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214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16016" y="2492896"/>
            <a:ext cx="648072" cy="5184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2148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771800" y="3861048"/>
            <a:ext cx="3574056" cy="2664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2149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11560" y="3140968"/>
            <a:ext cx="5586481" cy="576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01" name="标题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algn="l" eaLnBrk="1" hangingPunct="1"/>
            <a:r>
              <a:rPr lang="en-US" altLang="zh-CN" sz="4000" dirty="0" smtClean="0">
                <a:solidFill>
                  <a:srgbClr val="00B050"/>
                </a:solidFill>
              </a:rPr>
              <a:t>SI Spreading Model</a:t>
            </a:r>
            <a:endParaRPr lang="zh-CN" altLang="en-US" sz="4000" dirty="0" smtClean="0">
              <a:solidFill>
                <a:srgbClr val="00B050"/>
              </a:solidFill>
            </a:endParaRPr>
          </a:p>
        </p:txBody>
      </p:sp>
      <p:sp>
        <p:nvSpPr>
          <p:cNvPr id="3" name="内容占位符 2"/>
          <p:cNvSpPr txBox="1">
            <a:spLocks/>
          </p:cNvSpPr>
          <p:nvPr/>
        </p:nvSpPr>
        <p:spPr bwMode="auto">
          <a:xfrm>
            <a:off x="395536" y="1268760"/>
            <a:ext cx="8568952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Vertex of a</a:t>
            </a:r>
            <a:r>
              <a:rPr kumimoji="0" lang="en-US" altLang="zh-CN" sz="3200" b="1" i="0" u="none" strike="noStrike" kern="1200" cap="none" spc="0" normalizeH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graph        to model the susceptible and the infected node (person)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altLang="zh-CN" sz="3200" b="1" i="0" u="none" strike="noStrike" kern="1200" cap="none" spc="0" normalizeH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An edge in         models the relationship between two nodes</a:t>
            </a:r>
          </a:p>
          <a:p>
            <a:pPr marL="800100" lvl="1" indent="-342900">
              <a:spcBef>
                <a:spcPct val="20000"/>
              </a:spcBef>
              <a:buFont typeface="Arial" charset="0"/>
              <a:buChar char="•"/>
            </a:pPr>
            <a:r>
              <a:rPr lang="en-US" altLang="zh-CN" sz="3200" b="1" noProof="0" dirty="0" smtClean="0">
                <a:solidFill>
                  <a:srgbClr val="0070C0"/>
                </a:solidFill>
                <a:latin typeface="+mn-lt"/>
                <a:ea typeface="+mn-ea"/>
              </a:rPr>
              <a:t>Two persons connected as </a:t>
            </a:r>
            <a:r>
              <a:rPr lang="en-US" altLang="zh-CN" sz="3200" b="1" noProof="0" dirty="0" err="1" smtClean="0">
                <a:solidFill>
                  <a:srgbClr val="0070C0"/>
                </a:solidFill>
                <a:latin typeface="+mn-lt"/>
                <a:ea typeface="+mn-ea"/>
              </a:rPr>
              <a:t>Facebook</a:t>
            </a:r>
            <a:r>
              <a:rPr lang="en-US" altLang="zh-CN" sz="3200" b="1" noProof="0" dirty="0" smtClean="0">
                <a:solidFill>
                  <a:srgbClr val="0070C0"/>
                </a:solidFill>
                <a:latin typeface="+mn-lt"/>
                <a:ea typeface="+mn-ea"/>
              </a:rPr>
              <a:t> Friends or Twitter Follower</a:t>
            </a:r>
            <a:endParaRPr kumimoji="0" lang="en-US" altLang="zh-CN" sz="3200" b="1" i="0" u="none" strike="noStrike" kern="1200" cap="none" spc="0" normalizeH="0" baseline="0" noProof="0" dirty="0" smtClean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6317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79912" y="1268760"/>
            <a:ext cx="507678" cy="605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71800" y="2348880"/>
            <a:ext cx="507678" cy="605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317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27584" y="4653136"/>
            <a:ext cx="6408712" cy="4454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3172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27584" y="5157192"/>
            <a:ext cx="6264696" cy="576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3173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55576" y="5661248"/>
            <a:ext cx="2770868" cy="545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3175" name="Picture 7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55576" y="6237312"/>
            <a:ext cx="2736304" cy="4708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190" name="Picture 9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19363" y="4652963"/>
            <a:ext cx="3419475" cy="2103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3191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altLang="zh-CN" sz="4000" dirty="0" smtClean="0">
                <a:solidFill>
                  <a:srgbClr val="00B050"/>
                </a:solidFill>
              </a:rPr>
              <a:t>Random SI Model for Rumor Spreading</a:t>
            </a:r>
            <a:endParaRPr lang="zh-CN" altLang="en-US" sz="4000" dirty="0" smtClean="0">
              <a:solidFill>
                <a:srgbClr val="00B050"/>
              </a:solidFill>
            </a:endParaRPr>
          </a:p>
        </p:txBody>
      </p:sp>
      <p:sp>
        <p:nvSpPr>
          <p:cNvPr id="53192" name="内容占位符 2"/>
          <p:cNvSpPr>
            <a:spLocks noGrp="1"/>
          </p:cNvSpPr>
          <p:nvPr>
            <p:ph idx="1"/>
          </p:nvPr>
        </p:nvSpPr>
        <p:spPr>
          <a:xfrm>
            <a:off x="457200" y="1196975"/>
            <a:ext cx="8229600" cy="4525963"/>
          </a:xfrm>
        </p:spPr>
        <p:txBody>
          <a:bodyPr/>
          <a:lstStyle/>
          <a:p>
            <a:pPr eaLnBrk="1" hangingPunct="1">
              <a:buFont typeface="Wingdings" pitchFamily="2" charset="2"/>
              <a:buChar char="n"/>
            </a:pPr>
            <a:r>
              <a:rPr lang="en-US" altLang="zh-CN" b="1" smtClean="0">
                <a:solidFill>
                  <a:srgbClr val="0070C0"/>
                </a:solidFill>
              </a:rPr>
              <a:t>SI (susceptible-infectious) model</a:t>
            </a:r>
          </a:p>
          <a:p>
            <a:pPr eaLnBrk="1" hangingPunct="1"/>
            <a:r>
              <a:rPr lang="en-US" altLang="zh-CN" sz="2400" smtClean="0"/>
              <a:t>An infected node keeps the rumor forever</a:t>
            </a:r>
          </a:p>
          <a:p>
            <a:pPr eaLnBrk="1" hangingPunct="1">
              <a:buFont typeface="Wingdings" pitchFamily="2" charset="2"/>
              <a:buChar char="n"/>
            </a:pPr>
            <a:r>
              <a:rPr lang="en-US" altLang="zh-CN" b="1" smtClean="0">
                <a:solidFill>
                  <a:srgbClr val="0070C0"/>
                </a:solidFill>
              </a:rPr>
              <a:t>Uniform probability of any node in a prior suspect set being source</a:t>
            </a:r>
          </a:p>
          <a:p>
            <a:pPr eaLnBrk="1" hangingPunct="1"/>
            <a:r>
              <a:rPr lang="en-US" altLang="zh-CN" sz="2400" smtClean="0"/>
              <a:t>                                                             consists of suspect nodes</a:t>
            </a:r>
          </a:p>
          <a:p>
            <a:pPr eaLnBrk="1" hangingPunct="1">
              <a:buFont typeface="Wingdings" pitchFamily="2" charset="2"/>
              <a:buChar char="n"/>
            </a:pPr>
            <a:r>
              <a:rPr lang="en-US" altLang="zh-CN" b="1" smtClean="0">
                <a:solidFill>
                  <a:srgbClr val="0070C0"/>
                </a:solidFill>
              </a:rPr>
              <a:t>Time to infect neighbor is independent and exponentially distributed with rate λ</a:t>
            </a:r>
            <a:endParaRPr lang="zh-CN" altLang="en-US" b="1" smtClean="0">
              <a:solidFill>
                <a:srgbClr val="0070C0"/>
              </a:solidFill>
            </a:endParaRPr>
          </a:p>
        </p:txBody>
      </p:sp>
      <p:graphicFrame>
        <p:nvGraphicFramePr>
          <p:cNvPr id="53188" name="Object 1988"/>
          <p:cNvGraphicFramePr>
            <a:graphicFrameLocks noChangeAspect="1"/>
          </p:cNvGraphicFramePr>
          <p:nvPr/>
        </p:nvGraphicFramePr>
        <p:xfrm>
          <a:off x="827088" y="3219450"/>
          <a:ext cx="3457575" cy="576263"/>
        </p:xfrm>
        <a:graphic>
          <a:graphicData uri="http://schemas.openxmlformats.org/presentationml/2006/ole">
            <p:oleObj spid="_x0000_s53188" name="Equation" r:id="rId5" imgW="1676160" imgH="279360" progId="">
              <p:embed/>
            </p:oleObj>
          </a:graphicData>
        </a:graphic>
      </p:graphicFrame>
      <p:sp>
        <p:nvSpPr>
          <p:cNvPr id="7" name="右箭头 6"/>
          <p:cNvSpPr/>
          <p:nvPr/>
        </p:nvSpPr>
        <p:spPr>
          <a:xfrm>
            <a:off x="4356100" y="3438525"/>
            <a:ext cx="360363" cy="13493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aphicFrame>
        <p:nvGraphicFramePr>
          <p:cNvPr id="53189" name="Object 1989"/>
          <p:cNvGraphicFramePr>
            <a:graphicFrameLocks noChangeAspect="1"/>
          </p:cNvGraphicFramePr>
          <p:nvPr/>
        </p:nvGraphicFramePr>
        <p:xfrm>
          <a:off x="4756150" y="3308350"/>
          <a:ext cx="320675" cy="407988"/>
        </p:xfrm>
        <a:graphic>
          <a:graphicData uri="http://schemas.openxmlformats.org/presentationml/2006/ole">
            <p:oleObj spid="_x0000_s53189" name="Equation" r:id="rId6" imgW="139579" imgH="177646" progId="">
              <p:embed/>
            </p:oleObj>
          </a:graphicData>
        </a:graphic>
      </p:graphicFrame>
      <p:sp>
        <p:nvSpPr>
          <p:cNvPr id="8" name="TextBox 15"/>
          <p:cNvSpPr txBox="1">
            <a:spLocks noChangeArrowheads="1"/>
          </p:cNvSpPr>
          <p:nvPr/>
        </p:nvSpPr>
        <p:spPr bwMode="auto">
          <a:xfrm>
            <a:off x="5359400" y="6021288"/>
            <a:ext cx="37846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dirty="0">
                <a:latin typeface="Calibri" pitchFamily="34" charset="0"/>
              </a:rPr>
              <a:t>[Shah—TIT’11, Shah—SIGMETRICS’12]</a:t>
            </a:r>
            <a:endParaRPr lang="zh-CN" altLang="en-US" dirty="0">
              <a:latin typeface="Calibri" pitchFamily="34" charset="0"/>
            </a:endParaRPr>
          </a:p>
        </p:txBody>
      </p:sp>
      <p:sp>
        <p:nvSpPr>
          <p:cNvPr id="9" name="TextBox 15"/>
          <p:cNvSpPr txBox="1">
            <a:spLocks noChangeArrowheads="1"/>
          </p:cNvSpPr>
          <p:nvPr/>
        </p:nvSpPr>
        <p:spPr bwMode="auto">
          <a:xfrm>
            <a:off x="5580112" y="6309320"/>
            <a:ext cx="296446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dirty="0" smtClean="0">
                <a:latin typeface="Calibri" pitchFamily="34" charset="0"/>
              </a:rPr>
              <a:t>Tan—ISIT’13, SIGMETRICS’14]</a:t>
            </a:r>
            <a:endParaRPr lang="zh-CN" altLang="en-US" dirty="0"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标题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algn="l" eaLnBrk="1" hangingPunct="1"/>
            <a:r>
              <a:rPr lang="en-US" altLang="zh-CN" sz="4000" smtClean="0">
                <a:solidFill>
                  <a:srgbClr val="00B050"/>
                </a:solidFill>
              </a:rPr>
              <a:t>Motivation</a:t>
            </a:r>
            <a:endParaRPr lang="zh-CN" altLang="en-US" sz="4000" smtClean="0">
              <a:solidFill>
                <a:srgbClr val="00B050"/>
              </a:solidFill>
            </a:endParaRPr>
          </a:p>
        </p:txBody>
      </p:sp>
      <p:sp>
        <p:nvSpPr>
          <p:cNvPr id="16386" name="TextBox 1"/>
          <p:cNvSpPr txBox="1">
            <a:spLocks noChangeArrowheads="1"/>
          </p:cNvSpPr>
          <p:nvPr/>
        </p:nvSpPr>
        <p:spPr bwMode="auto">
          <a:xfrm>
            <a:off x="539750" y="1125538"/>
            <a:ext cx="3898900" cy="2954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>
            <a:spAutoFit/>
          </a:bodyPr>
          <a:lstStyle/>
          <a:p>
            <a:pPr>
              <a:lnSpc>
                <a:spcPts val="6000"/>
              </a:lnSpc>
              <a:tabLst>
                <a:tab pos="2527300" algn="l"/>
                <a:tab pos="3898900" algn="l"/>
              </a:tabLst>
            </a:pPr>
            <a:r>
              <a:rPr lang="en-US" altLang="zh-CN" sz="4900">
                <a:solidFill>
                  <a:srgbClr val="04617B"/>
                </a:solidFill>
                <a:latin typeface="Calibri" pitchFamily="34" charset="0"/>
              </a:rPr>
              <a:t>Rumors</a:t>
            </a:r>
            <a:endParaRPr lang="en-US" altLang="zh-CN">
              <a:latin typeface="Calibri" pitchFamily="34" charset="0"/>
            </a:endParaRPr>
          </a:p>
          <a:p>
            <a:pPr>
              <a:lnSpc>
                <a:spcPts val="1000"/>
              </a:lnSpc>
              <a:tabLst>
                <a:tab pos="2527300" algn="l"/>
                <a:tab pos="3898900" algn="l"/>
              </a:tabLst>
            </a:pPr>
            <a:endParaRPr lang="en-US" altLang="zh-CN">
              <a:latin typeface="Calibri" pitchFamily="34" charset="0"/>
            </a:endParaRPr>
          </a:p>
          <a:p>
            <a:pPr>
              <a:lnSpc>
                <a:spcPts val="3000"/>
              </a:lnSpc>
              <a:tabLst>
                <a:tab pos="2527300" algn="l"/>
                <a:tab pos="3898900" algn="l"/>
              </a:tabLst>
            </a:pPr>
            <a:r>
              <a:rPr lang="en-US" altLang="zh-CN">
                <a:latin typeface="Calibri" pitchFamily="34" charset="0"/>
              </a:rPr>
              <a:t>	</a:t>
            </a:r>
            <a:endParaRPr lang="en-US" altLang="zh-CN" sz="1900">
              <a:solidFill>
                <a:srgbClr val="000000"/>
              </a:solidFill>
              <a:latin typeface="Constantia" pitchFamily="18" charset="0"/>
            </a:endParaRPr>
          </a:p>
          <a:p>
            <a:pPr>
              <a:lnSpc>
                <a:spcPts val="1000"/>
              </a:lnSpc>
              <a:tabLst>
                <a:tab pos="2527300" algn="l"/>
                <a:tab pos="3898900" algn="l"/>
              </a:tabLst>
            </a:pPr>
            <a:endParaRPr lang="en-US" altLang="zh-CN">
              <a:latin typeface="Calibri" pitchFamily="34" charset="0"/>
            </a:endParaRPr>
          </a:p>
          <a:p>
            <a:pPr>
              <a:lnSpc>
                <a:spcPts val="1000"/>
              </a:lnSpc>
              <a:tabLst>
                <a:tab pos="2527300" algn="l"/>
                <a:tab pos="3898900" algn="l"/>
              </a:tabLst>
            </a:pPr>
            <a:endParaRPr lang="en-US" altLang="zh-CN">
              <a:latin typeface="Calibri" pitchFamily="34" charset="0"/>
            </a:endParaRPr>
          </a:p>
          <a:p>
            <a:pPr>
              <a:lnSpc>
                <a:spcPts val="1000"/>
              </a:lnSpc>
              <a:tabLst>
                <a:tab pos="2527300" algn="l"/>
                <a:tab pos="3898900" algn="l"/>
              </a:tabLst>
            </a:pPr>
            <a:endParaRPr lang="en-US" altLang="zh-CN">
              <a:latin typeface="Calibri" pitchFamily="34" charset="0"/>
            </a:endParaRPr>
          </a:p>
          <a:p>
            <a:pPr>
              <a:lnSpc>
                <a:spcPts val="1000"/>
              </a:lnSpc>
              <a:tabLst>
                <a:tab pos="2527300" algn="l"/>
                <a:tab pos="3898900" algn="l"/>
              </a:tabLst>
            </a:pPr>
            <a:endParaRPr lang="en-US" altLang="zh-CN">
              <a:latin typeface="Calibri" pitchFamily="34" charset="0"/>
            </a:endParaRPr>
          </a:p>
          <a:p>
            <a:pPr>
              <a:lnSpc>
                <a:spcPts val="1000"/>
              </a:lnSpc>
              <a:tabLst>
                <a:tab pos="2527300" algn="l"/>
                <a:tab pos="3898900" algn="l"/>
              </a:tabLst>
            </a:pPr>
            <a:endParaRPr lang="en-US" altLang="zh-CN">
              <a:latin typeface="Calibri" pitchFamily="34" charset="0"/>
            </a:endParaRPr>
          </a:p>
          <a:p>
            <a:pPr>
              <a:lnSpc>
                <a:spcPts val="1000"/>
              </a:lnSpc>
              <a:tabLst>
                <a:tab pos="2527300" algn="l"/>
                <a:tab pos="3898900" algn="l"/>
              </a:tabLst>
            </a:pPr>
            <a:endParaRPr lang="en-US" altLang="zh-CN">
              <a:latin typeface="Calibri" pitchFamily="34" charset="0"/>
            </a:endParaRPr>
          </a:p>
          <a:p>
            <a:pPr>
              <a:lnSpc>
                <a:spcPts val="1000"/>
              </a:lnSpc>
              <a:tabLst>
                <a:tab pos="2527300" algn="l"/>
                <a:tab pos="3898900" algn="l"/>
              </a:tabLst>
            </a:pPr>
            <a:endParaRPr lang="en-US" altLang="zh-CN">
              <a:latin typeface="Calibri" pitchFamily="34" charset="0"/>
            </a:endParaRPr>
          </a:p>
          <a:p>
            <a:pPr>
              <a:lnSpc>
                <a:spcPts val="1000"/>
              </a:lnSpc>
              <a:tabLst>
                <a:tab pos="2527300" algn="l"/>
                <a:tab pos="3898900" algn="l"/>
              </a:tabLst>
            </a:pPr>
            <a:endParaRPr lang="en-US" altLang="zh-CN">
              <a:latin typeface="Calibri" pitchFamily="34" charset="0"/>
            </a:endParaRPr>
          </a:p>
          <a:p>
            <a:pPr>
              <a:lnSpc>
                <a:spcPts val="1000"/>
              </a:lnSpc>
              <a:tabLst>
                <a:tab pos="2527300" algn="l"/>
                <a:tab pos="3898900" algn="l"/>
              </a:tabLst>
            </a:pPr>
            <a:endParaRPr lang="en-US" altLang="zh-CN">
              <a:latin typeface="Calibri" pitchFamily="34" charset="0"/>
            </a:endParaRPr>
          </a:p>
          <a:p>
            <a:pPr>
              <a:lnSpc>
                <a:spcPts val="3900"/>
              </a:lnSpc>
              <a:tabLst>
                <a:tab pos="2527300" algn="l"/>
                <a:tab pos="3898900" algn="l"/>
              </a:tabLst>
            </a:pPr>
            <a:r>
              <a:rPr lang="en-US" altLang="zh-CN">
                <a:latin typeface="Calibri" pitchFamily="34" charset="0"/>
              </a:rPr>
              <a:t>		</a:t>
            </a:r>
            <a:endParaRPr lang="en-US" altLang="zh-CN" sz="3100" b="1">
              <a:solidFill>
                <a:srgbClr val="000000"/>
              </a:solidFill>
              <a:latin typeface="Constantia" pitchFamily="18" charset="0"/>
            </a:endParaRPr>
          </a:p>
        </p:txBody>
      </p:sp>
      <p:sp>
        <p:nvSpPr>
          <p:cNvPr id="16387" name="TextBox 1"/>
          <p:cNvSpPr txBox="1">
            <a:spLocks noChangeArrowheads="1"/>
          </p:cNvSpPr>
          <p:nvPr/>
        </p:nvSpPr>
        <p:spPr bwMode="auto">
          <a:xfrm>
            <a:off x="5148263" y="6534150"/>
            <a:ext cx="4321175" cy="350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>
            <a:spAutoFit/>
          </a:bodyPr>
          <a:lstStyle/>
          <a:p>
            <a:pPr>
              <a:lnSpc>
                <a:spcPts val="2400"/>
              </a:lnSpc>
            </a:pPr>
            <a:r>
              <a:rPr lang="en-US" altLang="zh-CN" sz="1200">
                <a:solidFill>
                  <a:srgbClr val="000000"/>
                </a:solidFill>
                <a:latin typeface="Constantia" pitchFamily="18" charset="0"/>
              </a:rPr>
              <a:t>Source: Google</a:t>
            </a:r>
          </a:p>
        </p:txBody>
      </p:sp>
      <p:pic>
        <p:nvPicPr>
          <p:cNvPr id="16388" name="Picture 9" descr="jackie-live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0375" y="2420938"/>
            <a:ext cx="3824288" cy="3887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389" name="AutoShape 11" descr="2Q=="/>
          <p:cNvSpPr>
            <a:spLocks noChangeAspect="1" noChangeArrowheads="1"/>
          </p:cNvSpPr>
          <p:nvPr/>
        </p:nvSpPr>
        <p:spPr bwMode="auto">
          <a:xfrm>
            <a:off x="0" y="0"/>
            <a:ext cx="3171825" cy="1438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6390" name="AutoShape 13" descr="2Q=="/>
          <p:cNvSpPr>
            <a:spLocks noChangeAspect="1" noChangeArrowheads="1"/>
          </p:cNvSpPr>
          <p:nvPr/>
        </p:nvSpPr>
        <p:spPr bwMode="auto">
          <a:xfrm>
            <a:off x="2986088" y="2709863"/>
            <a:ext cx="3171825" cy="1438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pic>
        <p:nvPicPr>
          <p:cNvPr id="16391" name="Picture 15" descr="picture-1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24250" y="3429000"/>
            <a:ext cx="5619750" cy="2238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92" name="Picture 19" descr="ANd9GcSzT16lQG4I1X3vWyQr8jMoHegMmD9ISfOnHhTm5vprtamPjGw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03800" y="1268413"/>
            <a:ext cx="2476500" cy="1790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91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altLang="zh-CN" sz="4000" dirty="0" smtClean="0">
                <a:solidFill>
                  <a:srgbClr val="00B050"/>
                </a:solidFill>
              </a:rPr>
              <a:t>Deterministic SI Model</a:t>
            </a:r>
            <a:endParaRPr lang="zh-CN" altLang="en-US" sz="4000" dirty="0" smtClean="0">
              <a:solidFill>
                <a:srgbClr val="00B050"/>
              </a:solidFill>
            </a:endParaRPr>
          </a:p>
        </p:txBody>
      </p:sp>
      <p:sp>
        <p:nvSpPr>
          <p:cNvPr id="53192" name="内容占位符 2"/>
          <p:cNvSpPr>
            <a:spLocks noGrp="1"/>
          </p:cNvSpPr>
          <p:nvPr>
            <p:ph idx="1"/>
          </p:nvPr>
        </p:nvSpPr>
        <p:spPr>
          <a:xfrm>
            <a:off x="457200" y="1196975"/>
            <a:ext cx="8229600" cy="4525963"/>
          </a:xfrm>
        </p:spPr>
        <p:txBody>
          <a:bodyPr/>
          <a:lstStyle/>
          <a:p>
            <a:pPr eaLnBrk="1" hangingPunct="1">
              <a:buFont typeface="Wingdings" pitchFamily="2" charset="2"/>
              <a:buChar char="n"/>
            </a:pPr>
            <a:r>
              <a:rPr lang="en-US" altLang="zh-CN" b="1" dirty="0" smtClean="0">
                <a:solidFill>
                  <a:srgbClr val="0070C0"/>
                </a:solidFill>
              </a:rPr>
              <a:t>Time to infect neighbor is assumed to be a fixed time-slot</a:t>
            </a:r>
          </a:p>
          <a:p>
            <a:pPr eaLnBrk="1" hangingPunct="1">
              <a:buFont typeface="Wingdings" pitchFamily="2" charset="2"/>
              <a:buChar char="n"/>
            </a:pPr>
            <a:r>
              <a:rPr lang="en-US" altLang="zh-CN" b="1" dirty="0" smtClean="0">
                <a:solidFill>
                  <a:srgbClr val="0070C0"/>
                </a:solidFill>
              </a:rPr>
              <a:t>A susceptible node is infected by each of its neighbors with probability </a:t>
            </a:r>
            <a:r>
              <a:rPr lang="en-US" altLang="zh-CN" b="1" i="1" dirty="0" smtClean="0">
                <a:solidFill>
                  <a:srgbClr val="0070C0"/>
                </a:solidFill>
              </a:rPr>
              <a:t>q</a:t>
            </a:r>
          </a:p>
          <a:p>
            <a:pPr eaLnBrk="1" hangingPunct="1">
              <a:buFont typeface="Wingdings" pitchFamily="2" charset="2"/>
              <a:buChar char="n"/>
            </a:pPr>
            <a:r>
              <a:rPr lang="en-US" altLang="zh-CN" b="1" dirty="0" smtClean="0">
                <a:solidFill>
                  <a:srgbClr val="0070C0"/>
                </a:solidFill>
              </a:rPr>
              <a:t>Assuming the number of infected neighbors of a susceptible node is </a:t>
            </a:r>
            <a:r>
              <a:rPr lang="en-US" altLang="zh-CN" b="1" i="1" dirty="0" smtClean="0">
                <a:solidFill>
                  <a:srgbClr val="0070C0"/>
                </a:solidFill>
              </a:rPr>
              <a:t>n, </a:t>
            </a:r>
            <a:r>
              <a:rPr lang="en-US" altLang="zh-CN" b="1" dirty="0" smtClean="0">
                <a:solidFill>
                  <a:srgbClr val="0070C0"/>
                </a:solidFill>
              </a:rPr>
              <a:t>the probability that the node becomes infected is </a:t>
            </a:r>
          </a:p>
          <a:p>
            <a:pPr eaLnBrk="1" hangingPunct="1">
              <a:buFont typeface="Wingdings" pitchFamily="2" charset="2"/>
              <a:buChar char="n"/>
            </a:pPr>
            <a:r>
              <a:rPr lang="en-US" altLang="zh-CN" b="1" dirty="0" smtClean="0">
                <a:solidFill>
                  <a:srgbClr val="0070C0"/>
                </a:solidFill>
              </a:rPr>
              <a:t>Time-slot model used by researchers for network inference</a:t>
            </a:r>
          </a:p>
          <a:p>
            <a:pPr eaLnBrk="1" hangingPunct="1">
              <a:buFont typeface="Wingdings" pitchFamily="2" charset="2"/>
              <a:buChar char="n"/>
            </a:pPr>
            <a:endParaRPr lang="en-US" altLang="zh-CN" b="1" i="1" dirty="0" smtClean="0">
              <a:solidFill>
                <a:srgbClr val="0070C0"/>
              </a:solidFill>
            </a:endParaRPr>
          </a:p>
          <a:p>
            <a:pPr eaLnBrk="1" hangingPunct="1">
              <a:buFont typeface="Wingdings" pitchFamily="2" charset="2"/>
              <a:buChar char="n"/>
            </a:pPr>
            <a:endParaRPr lang="zh-CN" altLang="en-US" b="1" i="1" dirty="0" smtClean="0">
              <a:solidFill>
                <a:srgbClr val="0070C0"/>
              </a:solidFill>
            </a:endParaRPr>
          </a:p>
        </p:txBody>
      </p:sp>
      <p:pic>
        <p:nvPicPr>
          <p:cNvPr id="264197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32240" y="4365104"/>
            <a:ext cx="1711575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17"/>
          <p:cNvSpPr txBox="1">
            <a:spLocks noChangeArrowheads="1"/>
          </p:cNvSpPr>
          <p:nvPr/>
        </p:nvSpPr>
        <p:spPr bwMode="auto">
          <a:xfrm>
            <a:off x="4139952" y="5517232"/>
            <a:ext cx="410445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CN" dirty="0">
                <a:latin typeface="Calibri" pitchFamily="34" charset="0"/>
              </a:rPr>
              <a:t>[Luo—TSP’13, Zhu—ITA’13]</a:t>
            </a:r>
            <a:endParaRPr lang="zh-CN" altLang="en-US" dirty="0"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64" name="标题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algn="l" eaLnBrk="1" hangingPunct="1"/>
            <a:r>
              <a:rPr lang="en-US" altLang="zh-CN" sz="4000" dirty="0" smtClean="0">
                <a:solidFill>
                  <a:srgbClr val="00B050"/>
                </a:solidFill>
              </a:rPr>
              <a:t>Inference with Single Snapshot Observation</a:t>
            </a:r>
            <a:endParaRPr lang="zh-CN" altLang="en-US" sz="4000" dirty="0" smtClean="0">
              <a:solidFill>
                <a:srgbClr val="00B050"/>
              </a:solidFill>
            </a:endParaRPr>
          </a:p>
        </p:txBody>
      </p:sp>
      <p:sp>
        <p:nvSpPr>
          <p:cNvPr id="202765" name="内容占位符 2"/>
          <p:cNvSpPr>
            <a:spLocks noGrp="1"/>
          </p:cNvSpPr>
          <p:nvPr>
            <p:ph idx="4294967295"/>
          </p:nvPr>
        </p:nvSpPr>
        <p:spPr/>
        <p:txBody>
          <a:bodyPr/>
          <a:lstStyle/>
          <a:p>
            <a:pPr eaLnBrk="1" hangingPunct="1">
              <a:buFont typeface="Wingdings" pitchFamily="2" charset="2"/>
              <a:buChar char="n"/>
            </a:pPr>
            <a:r>
              <a:rPr lang="en-US" altLang="zh-CN" b="1" dirty="0" smtClean="0">
                <a:solidFill>
                  <a:srgbClr val="0070C0"/>
                </a:solidFill>
              </a:rPr>
              <a:t>Toy Example</a:t>
            </a:r>
            <a:endParaRPr lang="en-US" altLang="zh-CN" sz="3600" dirty="0" smtClean="0"/>
          </a:p>
          <a:p>
            <a:pPr eaLnBrk="1" hangingPunct="1">
              <a:buFont typeface="Arial" charset="0"/>
              <a:buNone/>
            </a:pPr>
            <a:endParaRPr lang="en-US" altLang="zh-CN" sz="2800" dirty="0" smtClean="0"/>
          </a:p>
        </p:txBody>
      </p:sp>
      <p:pic>
        <p:nvPicPr>
          <p:cNvPr id="8" name="Picture 9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63688" y="2204864"/>
            <a:ext cx="5785229" cy="43351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64" name="标题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algn="l" eaLnBrk="1" hangingPunct="1"/>
            <a:r>
              <a:rPr lang="en-US" altLang="zh-CN" sz="4000" dirty="0" smtClean="0">
                <a:solidFill>
                  <a:srgbClr val="00B050"/>
                </a:solidFill>
              </a:rPr>
              <a:t>Toy Example</a:t>
            </a:r>
            <a:endParaRPr lang="zh-CN" altLang="en-US" sz="4000" dirty="0" smtClean="0">
              <a:solidFill>
                <a:srgbClr val="00B050"/>
              </a:solidFill>
            </a:endParaRPr>
          </a:p>
        </p:txBody>
      </p:sp>
      <p:sp>
        <p:nvSpPr>
          <p:cNvPr id="202765" name="内容占位符 2"/>
          <p:cNvSpPr>
            <a:spLocks noGrp="1"/>
          </p:cNvSpPr>
          <p:nvPr>
            <p:ph idx="4294967295"/>
          </p:nvPr>
        </p:nvSpPr>
        <p:spPr/>
        <p:txBody>
          <a:bodyPr/>
          <a:lstStyle/>
          <a:p>
            <a:pPr eaLnBrk="1" hangingPunct="1">
              <a:buFont typeface="Wingdings" pitchFamily="2" charset="2"/>
              <a:buChar char="n"/>
            </a:pPr>
            <a:r>
              <a:rPr lang="en-US" altLang="zh-CN" b="1" dirty="0" smtClean="0">
                <a:solidFill>
                  <a:srgbClr val="0070C0"/>
                </a:solidFill>
              </a:rPr>
              <a:t>Counts the number of permitted permutation to spread a rumor</a:t>
            </a:r>
            <a:endParaRPr lang="en-US" altLang="zh-CN" sz="3600" dirty="0" smtClean="0"/>
          </a:p>
          <a:p>
            <a:pPr eaLnBrk="1" hangingPunct="1">
              <a:buFont typeface="Arial" charset="0"/>
              <a:buNone/>
            </a:pPr>
            <a:endParaRPr lang="en-US" altLang="zh-CN" sz="2800" dirty="0" smtClean="0"/>
          </a:p>
        </p:txBody>
      </p:sp>
      <p:pic>
        <p:nvPicPr>
          <p:cNvPr id="8" name="Picture 9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79712" y="2780928"/>
            <a:ext cx="5112568" cy="38310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01" name="标题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algn="l" eaLnBrk="1" hangingPunct="1"/>
            <a:r>
              <a:rPr lang="en-US" altLang="zh-CN" sz="4000" dirty="0" smtClean="0">
                <a:solidFill>
                  <a:srgbClr val="00B050"/>
                </a:solidFill>
              </a:rPr>
              <a:t>Toy Example</a:t>
            </a:r>
            <a:endParaRPr lang="zh-CN" altLang="en-US" sz="4000" dirty="0" smtClean="0">
              <a:solidFill>
                <a:srgbClr val="00B050"/>
              </a:solidFill>
            </a:endParaRPr>
          </a:p>
        </p:txBody>
      </p:sp>
      <p:sp>
        <p:nvSpPr>
          <p:cNvPr id="204802" name="内容占位符 2"/>
          <p:cNvSpPr>
            <a:spLocks noGrp="1"/>
          </p:cNvSpPr>
          <p:nvPr>
            <p:ph idx="4294967295"/>
          </p:nvPr>
        </p:nvSpPr>
        <p:spPr>
          <a:xfrm>
            <a:off x="457200" y="1412875"/>
            <a:ext cx="8229600" cy="4525963"/>
          </a:xfrm>
        </p:spPr>
        <p:txBody>
          <a:bodyPr/>
          <a:lstStyle/>
          <a:p>
            <a:pPr eaLnBrk="1" hangingPunct="1"/>
            <a:r>
              <a:rPr lang="en-US" altLang="zh-CN" b="1" smtClean="0">
                <a:solidFill>
                  <a:srgbClr val="0070C0"/>
                </a:solidFill>
              </a:rPr>
              <a:t>Suppose Source 1</a:t>
            </a:r>
          </a:p>
          <a:p>
            <a:pPr lvl="1" eaLnBrk="1" hangingPunct="1"/>
            <a:r>
              <a:rPr lang="en-US" altLang="zh-CN" b="1" smtClean="0">
                <a:solidFill>
                  <a:srgbClr val="0070C0"/>
                </a:solidFill>
              </a:rPr>
              <a:t>Two permutations: {1,2,3,4}, {1,2,4,3}</a:t>
            </a:r>
          </a:p>
          <a:p>
            <a:pPr eaLnBrk="1" hangingPunct="1"/>
            <a:r>
              <a:rPr lang="en-US" altLang="zh-CN" b="1" smtClean="0">
                <a:solidFill>
                  <a:srgbClr val="0070C0"/>
                </a:solidFill>
              </a:rPr>
              <a:t>Suppose Source 2</a:t>
            </a:r>
          </a:p>
          <a:p>
            <a:pPr lvl="1" eaLnBrk="1" hangingPunct="1"/>
            <a:r>
              <a:rPr lang="en-US" altLang="zh-CN" b="1" smtClean="0">
                <a:solidFill>
                  <a:srgbClr val="0070C0"/>
                </a:solidFill>
              </a:rPr>
              <a:t>Six permutations: {2,1,3,4}, {2,1,4,3},{2,3,1,4}, …</a:t>
            </a:r>
          </a:p>
          <a:p>
            <a:pPr eaLnBrk="1" hangingPunct="1">
              <a:buFont typeface="Arial" charset="0"/>
              <a:buNone/>
            </a:pPr>
            <a:endParaRPr lang="en-US" altLang="zh-CN" sz="2800" smtClean="0"/>
          </a:p>
        </p:txBody>
      </p:sp>
      <p:sp>
        <p:nvSpPr>
          <p:cNvPr id="204803" name="TextBox 6"/>
          <p:cNvSpPr txBox="1">
            <a:spLocks noChangeArrowheads="1"/>
          </p:cNvSpPr>
          <p:nvPr/>
        </p:nvSpPr>
        <p:spPr bwMode="auto">
          <a:xfrm>
            <a:off x="6659563" y="5300663"/>
            <a:ext cx="1554162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>
                <a:latin typeface="Calibri" pitchFamily="34" charset="0"/>
              </a:rPr>
              <a:t>[Shah—TIT’11]</a:t>
            </a:r>
            <a:endParaRPr lang="zh-CN" altLang="en-US">
              <a:latin typeface="Calibri" pitchFamily="34" charset="0"/>
            </a:endParaRPr>
          </a:p>
        </p:txBody>
      </p:sp>
      <p:pic>
        <p:nvPicPr>
          <p:cNvPr id="204804" name="Picture 9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78025" y="3556000"/>
            <a:ext cx="4249738" cy="3184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01" name="标题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algn="l" eaLnBrk="1" hangingPunct="1"/>
            <a:r>
              <a:rPr lang="en-US" altLang="zh-CN" sz="4000" dirty="0" smtClean="0">
                <a:solidFill>
                  <a:srgbClr val="00B050"/>
                </a:solidFill>
              </a:rPr>
              <a:t>Inference in Tree</a:t>
            </a:r>
            <a:endParaRPr lang="zh-CN" altLang="en-US" sz="4000" dirty="0" smtClean="0">
              <a:solidFill>
                <a:srgbClr val="00B050"/>
              </a:solidFill>
            </a:endParaRPr>
          </a:p>
        </p:txBody>
      </p:sp>
      <p:sp>
        <p:nvSpPr>
          <p:cNvPr id="204802" name="内容占位符 2"/>
          <p:cNvSpPr>
            <a:spLocks noGrp="1"/>
          </p:cNvSpPr>
          <p:nvPr>
            <p:ph idx="4294967295"/>
          </p:nvPr>
        </p:nvSpPr>
        <p:spPr>
          <a:xfrm>
            <a:off x="457200" y="1412875"/>
            <a:ext cx="8229600" cy="4525963"/>
          </a:xfrm>
        </p:spPr>
        <p:txBody>
          <a:bodyPr/>
          <a:lstStyle/>
          <a:p>
            <a:pPr eaLnBrk="1" hangingPunct="1"/>
            <a:r>
              <a:rPr lang="en-US" altLang="zh-CN" b="1" dirty="0" smtClean="0">
                <a:solidFill>
                  <a:srgbClr val="0070C0"/>
                </a:solidFill>
              </a:rPr>
              <a:t>S</a:t>
            </a:r>
          </a:p>
          <a:p>
            <a:pPr eaLnBrk="1" hangingPunct="1"/>
            <a:r>
              <a:rPr lang="en-US" altLang="zh-CN" b="1" dirty="0" smtClean="0">
                <a:solidFill>
                  <a:srgbClr val="0070C0"/>
                </a:solidFill>
              </a:rPr>
              <a:t>C</a:t>
            </a:r>
          </a:p>
          <a:p>
            <a:pPr eaLnBrk="1" hangingPunct="1"/>
            <a:r>
              <a:rPr lang="en-US" altLang="zh-CN" b="1" dirty="0" smtClean="0">
                <a:solidFill>
                  <a:srgbClr val="0070C0"/>
                </a:solidFill>
              </a:rPr>
              <a:t>d</a:t>
            </a:r>
          </a:p>
          <a:p>
            <a:pPr eaLnBrk="1" hangingPunct="1"/>
            <a:r>
              <a:rPr lang="en-US" altLang="zh-CN" b="1" dirty="0" smtClean="0">
                <a:solidFill>
                  <a:srgbClr val="0070C0"/>
                </a:solidFill>
              </a:rPr>
              <a:t>d</a:t>
            </a:r>
          </a:p>
          <a:p>
            <a:pPr eaLnBrk="1" hangingPunct="1"/>
            <a:r>
              <a:rPr lang="en-US" altLang="zh-CN" b="1" dirty="0" smtClean="0">
                <a:solidFill>
                  <a:srgbClr val="0070C0"/>
                </a:solidFill>
              </a:rPr>
              <a:t>S</a:t>
            </a:r>
          </a:p>
          <a:p>
            <a:pPr eaLnBrk="1" hangingPunct="1"/>
            <a:endParaRPr lang="en-US" altLang="zh-CN" sz="2800" dirty="0" smtClean="0"/>
          </a:p>
        </p:txBody>
      </p:sp>
      <p:pic>
        <p:nvPicPr>
          <p:cNvPr id="26521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7584" y="1386133"/>
            <a:ext cx="2736304" cy="5746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5222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27584" y="1988840"/>
            <a:ext cx="5587316" cy="5600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5223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79913" y="2492896"/>
            <a:ext cx="7455889" cy="6076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5224" name="Picture 8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827584" y="3140968"/>
            <a:ext cx="5590360" cy="5743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5225" name="Picture 9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55577" y="3789040"/>
            <a:ext cx="8388423" cy="463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5226" name="Picture 10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475656" y="4509120"/>
            <a:ext cx="5760639" cy="15537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01" name="标题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algn="l" eaLnBrk="1" hangingPunct="1"/>
            <a:r>
              <a:rPr lang="en-US" altLang="zh-CN" sz="4000" dirty="0" smtClean="0">
                <a:solidFill>
                  <a:srgbClr val="00B050"/>
                </a:solidFill>
              </a:rPr>
              <a:t>Toy Example</a:t>
            </a:r>
            <a:endParaRPr lang="zh-CN" altLang="en-US" sz="4000" dirty="0" smtClean="0">
              <a:solidFill>
                <a:srgbClr val="00B050"/>
              </a:solidFill>
            </a:endParaRPr>
          </a:p>
        </p:txBody>
      </p:sp>
      <p:pic>
        <p:nvPicPr>
          <p:cNvPr id="26624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03648" y="1916832"/>
            <a:ext cx="6197280" cy="3143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01" name="标题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algn="l" eaLnBrk="1" hangingPunct="1"/>
            <a:r>
              <a:rPr lang="en-US" altLang="zh-CN" sz="4000" dirty="0" smtClean="0">
                <a:solidFill>
                  <a:srgbClr val="00B050"/>
                </a:solidFill>
              </a:rPr>
              <a:t>Toy Example</a:t>
            </a:r>
            <a:endParaRPr lang="zh-CN" altLang="en-US" sz="4000" dirty="0" smtClean="0">
              <a:solidFill>
                <a:srgbClr val="00B050"/>
              </a:solidFill>
            </a:endParaRPr>
          </a:p>
        </p:txBody>
      </p:sp>
      <p:pic>
        <p:nvPicPr>
          <p:cNvPr id="26624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3527" y="1412776"/>
            <a:ext cx="5536955" cy="2808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726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-108520" y="4725144"/>
            <a:ext cx="9391650" cy="1114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3563888" y="1268760"/>
            <a:ext cx="3456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Suppose Node 1 is Rumor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01" name="标题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algn="l" eaLnBrk="1" hangingPunct="1"/>
            <a:r>
              <a:rPr lang="en-US" altLang="zh-CN" sz="4000" dirty="0" smtClean="0">
                <a:solidFill>
                  <a:srgbClr val="00B050"/>
                </a:solidFill>
              </a:rPr>
              <a:t>Toy Example</a:t>
            </a:r>
            <a:endParaRPr lang="zh-CN" altLang="en-US" sz="4000" dirty="0" smtClean="0">
              <a:solidFill>
                <a:srgbClr val="00B050"/>
              </a:solidFill>
            </a:endParaRPr>
          </a:p>
        </p:txBody>
      </p:sp>
      <p:pic>
        <p:nvPicPr>
          <p:cNvPr id="26624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3527" y="1412776"/>
            <a:ext cx="5536955" cy="2808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3563888" y="1268760"/>
            <a:ext cx="3456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Suppose Node 1 is Rumor</a:t>
            </a:r>
            <a:endParaRPr lang="en-US" dirty="0"/>
          </a:p>
        </p:txBody>
      </p:sp>
      <p:pic>
        <p:nvPicPr>
          <p:cNvPr id="26829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55576" y="4437112"/>
            <a:ext cx="4896544" cy="5613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8291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627784" y="5013176"/>
            <a:ext cx="3528392" cy="12038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01" name="标题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algn="l" eaLnBrk="1" hangingPunct="1"/>
            <a:r>
              <a:rPr lang="en-US" altLang="zh-CN" sz="4000" dirty="0" smtClean="0">
                <a:solidFill>
                  <a:srgbClr val="00B050"/>
                </a:solidFill>
              </a:rPr>
              <a:t>Toy Example</a:t>
            </a:r>
            <a:endParaRPr lang="zh-CN" altLang="en-US" sz="4000" dirty="0" smtClean="0">
              <a:solidFill>
                <a:srgbClr val="00B050"/>
              </a:solidFill>
            </a:endParaRPr>
          </a:p>
        </p:txBody>
      </p:sp>
      <p:pic>
        <p:nvPicPr>
          <p:cNvPr id="26624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3527" y="1412776"/>
            <a:ext cx="5536955" cy="2808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3563888" y="1268760"/>
            <a:ext cx="3456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Suppose Node 1 is Rumor</a:t>
            </a:r>
            <a:endParaRPr lang="en-US" dirty="0"/>
          </a:p>
        </p:txBody>
      </p:sp>
      <p:pic>
        <p:nvPicPr>
          <p:cNvPr id="269314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43608" y="4437112"/>
            <a:ext cx="3552031" cy="12743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9315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644008" y="4797152"/>
            <a:ext cx="3446300" cy="5267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01" name="标题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algn="l" eaLnBrk="1" hangingPunct="1"/>
            <a:r>
              <a:rPr lang="en-US" altLang="zh-CN" sz="4000" dirty="0" smtClean="0">
                <a:solidFill>
                  <a:srgbClr val="00B050"/>
                </a:solidFill>
              </a:rPr>
              <a:t>General Tree</a:t>
            </a:r>
            <a:endParaRPr lang="zh-CN" altLang="en-US" sz="4000" dirty="0" smtClean="0">
              <a:solidFill>
                <a:srgbClr val="00B050"/>
              </a:solidFill>
            </a:endParaRPr>
          </a:p>
        </p:txBody>
      </p:sp>
      <p:pic>
        <p:nvPicPr>
          <p:cNvPr id="27033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63689" y="1772817"/>
            <a:ext cx="5112568" cy="15637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0339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-144016" y="3501008"/>
            <a:ext cx="9324528" cy="8485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标题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algn="l" eaLnBrk="1" hangingPunct="1"/>
            <a:r>
              <a:rPr lang="en-US" altLang="zh-CN" sz="4000" smtClean="0">
                <a:solidFill>
                  <a:srgbClr val="00B050"/>
                </a:solidFill>
              </a:rPr>
              <a:t>Motivation</a:t>
            </a:r>
            <a:endParaRPr lang="zh-CN" altLang="en-US" sz="4000" smtClean="0">
              <a:solidFill>
                <a:srgbClr val="00B050"/>
              </a:solidFill>
            </a:endParaRPr>
          </a:p>
        </p:txBody>
      </p:sp>
      <p:sp>
        <p:nvSpPr>
          <p:cNvPr id="17410" name="TextBox 1"/>
          <p:cNvSpPr txBox="1">
            <a:spLocks noChangeArrowheads="1"/>
          </p:cNvSpPr>
          <p:nvPr/>
        </p:nvSpPr>
        <p:spPr bwMode="auto">
          <a:xfrm>
            <a:off x="539750" y="1125538"/>
            <a:ext cx="3898900" cy="2954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>
            <a:spAutoFit/>
          </a:bodyPr>
          <a:lstStyle/>
          <a:p>
            <a:pPr>
              <a:lnSpc>
                <a:spcPts val="6000"/>
              </a:lnSpc>
              <a:tabLst>
                <a:tab pos="2527300" algn="l"/>
                <a:tab pos="3898900" algn="l"/>
              </a:tabLst>
            </a:pPr>
            <a:r>
              <a:rPr lang="en-US" altLang="zh-CN" sz="4900">
                <a:solidFill>
                  <a:srgbClr val="04617B"/>
                </a:solidFill>
                <a:latin typeface="Calibri" pitchFamily="34" charset="0"/>
              </a:rPr>
              <a:t>Rumors</a:t>
            </a:r>
            <a:endParaRPr lang="en-US" altLang="zh-CN">
              <a:latin typeface="Calibri" pitchFamily="34" charset="0"/>
            </a:endParaRPr>
          </a:p>
          <a:p>
            <a:pPr>
              <a:lnSpc>
                <a:spcPts val="1000"/>
              </a:lnSpc>
              <a:tabLst>
                <a:tab pos="2527300" algn="l"/>
                <a:tab pos="3898900" algn="l"/>
              </a:tabLst>
            </a:pPr>
            <a:endParaRPr lang="en-US" altLang="zh-CN">
              <a:latin typeface="Calibri" pitchFamily="34" charset="0"/>
            </a:endParaRPr>
          </a:p>
          <a:p>
            <a:pPr>
              <a:lnSpc>
                <a:spcPts val="3000"/>
              </a:lnSpc>
              <a:tabLst>
                <a:tab pos="2527300" algn="l"/>
                <a:tab pos="3898900" algn="l"/>
              </a:tabLst>
            </a:pPr>
            <a:r>
              <a:rPr lang="en-US" altLang="zh-CN">
                <a:latin typeface="Calibri" pitchFamily="34" charset="0"/>
              </a:rPr>
              <a:t>	</a:t>
            </a:r>
            <a:endParaRPr lang="en-US" altLang="zh-CN" sz="1900">
              <a:solidFill>
                <a:srgbClr val="000000"/>
              </a:solidFill>
              <a:latin typeface="Constantia" pitchFamily="18" charset="0"/>
            </a:endParaRPr>
          </a:p>
          <a:p>
            <a:pPr>
              <a:lnSpc>
                <a:spcPts val="1000"/>
              </a:lnSpc>
              <a:tabLst>
                <a:tab pos="2527300" algn="l"/>
                <a:tab pos="3898900" algn="l"/>
              </a:tabLst>
            </a:pPr>
            <a:endParaRPr lang="en-US" altLang="zh-CN">
              <a:latin typeface="Calibri" pitchFamily="34" charset="0"/>
            </a:endParaRPr>
          </a:p>
          <a:p>
            <a:pPr>
              <a:lnSpc>
                <a:spcPts val="1000"/>
              </a:lnSpc>
              <a:tabLst>
                <a:tab pos="2527300" algn="l"/>
                <a:tab pos="3898900" algn="l"/>
              </a:tabLst>
            </a:pPr>
            <a:endParaRPr lang="en-US" altLang="zh-CN">
              <a:latin typeface="Calibri" pitchFamily="34" charset="0"/>
            </a:endParaRPr>
          </a:p>
          <a:p>
            <a:pPr>
              <a:lnSpc>
                <a:spcPts val="1000"/>
              </a:lnSpc>
              <a:tabLst>
                <a:tab pos="2527300" algn="l"/>
                <a:tab pos="3898900" algn="l"/>
              </a:tabLst>
            </a:pPr>
            <a:endParaRPr lang="en-US" altLang="zh-CN">
              <a:latin typeface="Calibri" pitchFamily="34" charset="0"/>
            </a:endParaRPr>
          </a:p>
          <a:p>
            <a:pPr>
              <a:lnSpc>
                <a:spcPts val="1000"/>
              </a:lnSpc>
              <a:tabLst>
                <a:tab pos="2527300" algn="l"/>
                <a:tab pos="3898900" algn="l"/>
              </a:tabLst>
            </a:pPr>
            <a:endParaRPr lang="en-US" altLang="zh-CN">
              <a:latin typeface="Calibri" pitchFamily="34" charset="0"/>
            </a:endParaRPr>
          </a:p>
          <a:p>
            <a:pPr>
              <a:lnSpc>
                <a:spcPts val="1000"/>
              </a:lnSpc>
              <a:tabLst>
                <a:tab pos="2527300" algn="l"/>
                <a:tab pos="3898900" algn="l"/>
              </a:tabLst>
            </a:pPr>
            <a:endParaRPr lang="en-US" altLang="zh-CN">
              <a:latin typeface="Calibri" pitchFamily="34" charset="0"/>
            </a:endParaRPr>
          </a:p>
          <a:p>
            <a:pPr>
              <a:lnSpc>
                <a:spcPts val="1000"/>
              </a:lnSpc>
              <a:tabLst>
                <a:tab pos="2527300" algn="l"/>
                <a:tab pos="3898900" algn="l"/>
              </a:tabLst>
            </a:pPr>
            <a:endParaRPr lang="en-US" altLang="zh-CN">
              <a:latin typeface="Calibri" pitchFamily="34" charset="0"/>
            </a:endParaRPr>
          </a:p>
          <a:p>
            <a:pPr>
              <a:lnSpc>
                <a:spcPts val="1000"/>
              </a:lnSpc>
              <a:tabLst>
                <a:tab pos="2527300" algn="l"/>
                <a:tab pos="3898900" algn="l"/>
              </a:tabLst>
            </a:pPr>
            <a:endParaRPr lang="en-US" altLang="zh-CN">
              <a:latin typeface="Calibri" pitchFamily="34" charset="0"/>
            </a:endParaRPr>
          </a:p>
          <a:p>
            <a:pPr>
              <a:lnSpc>
                <a:spcPts val="1000"/>
              </a:lnSpc>
              <a:tabLst>
                <a:tab pos="2527300" algn="l"/>
                <a:tab pos="3898900" algn="l"/>
              </a:tabLst>
            </a:pPr>
            <a:endParaRPr lang="en-US" altLang="zh-CN">
              <a:latin typeface="Calibri" pitchFamily="34" charset="0"/>
            </a:endParaRPr>
          </a:p>
          <a:p>
            <a:pPr>
              <a:lnSpc>
                <a:spcPts val="1000"/>
              </a:lnSpc>
              <a:tabLst>
                <a:tab pos="2527300" algn="l"/>
                <a:tab pos="3898900" algn="l"/>
              </a:tabLst>
            </a:pPr>
            <a:endParaRPr lang="en-US" altLang="zh-CN">
              <a:latin typeface="Calibri" pitchFamily="34" charset="0"/>
            </a:endParaRPr>
          </a:p>
          <a:p>
            <a:pPr>
              <a:lnSpc>
                <a:spcPts val="3900"/>
              </a:lnSpc>
              <a:tabLst>
                <a:tab pos="2527300" algn="l"/>
                <a:tab pos="3898900" algn="l"/>
              </a:tabLst>
            </a:pPr>
            <a:r>
              <a:rPr lang="en-US" altLang="zh-CN">
                <a:latin typeface="Calibri" pitchFamily="34" charset="0"/>
              </a:rPr>
              <a:t>		</a:t>
            </a:r>
            <a:endParaRPr lang="en-US" altLang="zh-CN" sz="3100" b="1">
              <a:solidFill>
                <a:srgbClr val="000000"/>
              </a:solidFill>
              <a:latin typeface="Constantia" pitchFamily="18" charset="0"/>
            </a:endParaRPr>
          </a:p>
        </p:txBody>
      </p:sp>
      <p:sp>
        <p:nvSpPr>
          <p:cNvPr id="17411" name="TextBox 1"/>
          <p:cNvSpPr txBox="1">
            <a:spLocks noChangeArrowheads="1"/>
          </p:cNvSpPr>
          <p:nvPr/>
        </p:nvSpPr>
        <p:spPr bwMode="auto">
          <a:xfrm>
            <a:off x="6877050" y="6507163"/>
            <a:ext cx="4321175" cy="350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>
            <a:spAutoFit/>
          </a:bodyPr>
          <a:lstStyle/>
          <a:p>
            <a:pPr>
              <a:lnSpc>
                <a:spcPts val="2400"/>
              </a:lnSpc>
            </a:pPr>
            <a:r>
              <a:rPr lang="en-US" altLang="zh-CN" sz="1200">
                <a:solidFill>
                  <a:srgbClr val="000000"/>
                </a:solidFill>
                <a:latin typeface="Constantia" pitchFamily="18" charset="0"/>
              </a:rPr>
              <a:t>Source: Bloomberg</a:t>
            </a:r>
          </a:p>
        </p:txBody>
      </p:sp>
      <p:sp>
        <p:nvSpPr>
          <p:cNvPr id="17412" name="AutoShape 6" descr="2Q=="/>
          <p:cNvSpPr>
            <a:spLocks noChangeAspect="1" noChangeArrowheads="1"/>
          </p:cNvSpPr>
          <p:nvPr/>
        </p:nvSpPr>
        <p:spPr bwMode="auto">
          <a:xfrm>
            <a:off x="0" y="0"/>
            <a:ext cx="3171825" cy="1438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7413" name="AutoShape 7" descr="2Q=="/>
          <p:cNvSpPr>
            <a:spLocks noChangeAspect="1" noChangeArrowheads="1"/>
          </p:cNvSpPr>
          <p:nvPr/>
        </p:nvSpPr>
        <p:spPr bwMode="auto">
          <a:xfrm>
            <a:off x="2986088" y="2709863"/>
            <a:ext cx="3171825" cy="1438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pic>
        <p:nvPicPr>
          <p:cNvPr id="17414" name="Picture 11" descr="twitter hack chart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650" y="3432175"/>
            <a:ext cx="5329238" cy="3425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5" name="Picture 13" descr="itw8hoSl5MJE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03575" y="1196975"/>
            <a:ext cx="5183188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01" name="标题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algn="l" eaLnBrk="1" hangingPunct="1"/>
            <a:r>
              <a:rPr lang="en-US" altLang="zh-CN" sz="4000" dirty="0" smtClean="0">
                <a:solidFill>
                  <a:srgbClr val="00B050"/>
                </a:solidFill>
              </a:rPr>
              <a:t>General Degree-Regular Tree</a:t>
            </a:r>
            <a:endParaRPr lang="zh-CN" altLang="en-US" sz="4000" dirty="0" smtClean="0">
              <a:solidFill>
                <a:srgbClr val="00B050"/>
              </a:solidFill>
            </a:endParaRPr>
          </a:p>
        </p:txBody>
      </p:sp>
      <p:pic>
        <p:nvPicPr>
          <p:cNvPr id="27033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63689" y="1772817"/>
            <a:ext cx="5112568" cy="15637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0339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3501008"/>
            <a:ext cx="8892480" cy="809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0340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915816" y="4581128"/>
            <a:ext cx="2749396" cy="504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0341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627784" y="5157192"/>
            <a:ext cx="3817233" cy="1008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01" name="标题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algn="l" eaLnBrk="1" hangingPunct="1"/>
            <a:r>
              <a:rPr lang="en-US" altLang="zh-CN" sz="4000" dirty="0" smtClean="0">
                <a:solidFill>
                  <a:srgbClr val="00B050"/>
                </a:solidFill>
              </a:rPr>
              <a:t>Toy Example</a:t>
            </a:r>
            <a:endParaRPr lang="zh-CN" altLang="en-US" sz="4000" dirty="0" smtClean="0">
              <a:solidFill>
                <a:srgbClr val="00B050"/>
              </a:solidFill>
            </a:endParaRPr>
          </a:p>
        </p:txBody>
      </p:sp>
      <p:pic>
        <p:nvPicPr>
          <p:cNvPr id="26624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3527" y="1412776"/>
            <a:ext cx="5536955" cy="2808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3563888" y="1268760"/>
            <a:ext cx="3456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Suppose Node 1 is Rumor</a:t>
            </a:r>
            <a:endParaRPr lang="en-US" dirty="0"/>
          </a:p>
        </p:txBody>
      </p:sp>
      <p:pic>
        <p:nvPicPr>
          <p:cNvPr id="271362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691680" y="4725144"/>
            <a:ext cx="1970327" cy="5648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1363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347864" y="4725144"/>
            <a:ext cx="4826336" cy="504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01" name="标题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algn="l" eaLnBrk="1" hangingPunct="1"/>
            <a:r>
              <a:rPr lang="en-US" altLang="zh-CN" sz="4000" dirty="0" smtClean="0">
                <a:solidFill>
                  <a:srgbClr val="00B050"/>
                </a:solidFill>
              </a:rPr>
              <a:t>Toy Example</a:t>
            </a:r>
            <a:endParaRPr lang="zh-CN" altLang="en-US" sz="4000" dirty="0" smtClean="0">
              <a:solidFill>
                <a:srgbClr val="00B050"/>
              </a:solidFill>
            </a:endParaRPr>
          </a:p>
        </p:txBody>
      </p:sp>
      <p:pic>
        <p:nvPicPr>
          <p:cNvPr id="26624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3528" y="1412776"/>
            <a:ext cx="4259196" cy="2160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3563888" y="1268760"/>
            <a:ext cx="3456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Suppose Node 1 is Rumor</a:t>
            </a:r>
            <a:endParaRPr lang="en-US" dirty="0"/>
          </a:p>
        </p:txBody>
      </p:sp>
      <p:pic>
        <p:nvPicPr>
          <p:cNvPr id="27238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195736" y="3573016"/>
            <a:ext cx="6541642" cy="30140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01" name="标题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algn="l" eaLnBrk="1" hangingPunct="1"/>
            <a:r>
              <a:rPr lang="en-US" altLang="zh-CN" sz="4000" dirty="0" smtClean="0">
                <a:solidFill>
                  <a:srgbClr val="00B050"/>
                </a:solidFill>
              </a:rPr>
              <a:t>Toy Example</a:t>
            </a:r>
            <a:endParaRPr lang="zh-CN" altLang="en-US" sz="4000" dirty="0" smtClean="0">
              <a:solidFill>
                <a:srgbClr val="00B050"/>
              </a:solidFill>
            </a:endParaRPr>
          </a:p>
        </p:txBody>
      </p:sp>
      <p:pic>
        <p:nvPicPr>
          <p:cNvPr id="26624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3528" y="1412776"/>
            <a:ext cx="4259196" cy="2160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3563888" y="1268760"/>
            <a:ext cx="3456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Suppose Node 1 is Rumor</a:t>
            </a:r>
            <a:endParaRPr lang="en-US" dirty="0"/>
          </a:p>
        </p:txBody>
      </p:sp>
      <p:pic>
        <p:nvPicPr>
          <p:cNvPr id="27341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79512" y="3501008"/>
            <a:ext cx="8964488" cy="5417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3411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79512" y="4077072"/>
            <a:ext cx="5597990" cy="6749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3412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55576" y="4725144"/>
            <a:ext cx="6552728" cy="14944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2339752" y="6165304"/>
            <a:ext cx="4536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Node with the Maximum Likelihood:</a:t>
            </a:r>
            <a:endParaRPr lang="en-US" dirty="0"/>
          </a:p>
        </p:txBody>
      </p:sp>
      <p:pic>
        <p:nvPicPr>
          <p:cNvPr id="273413" name="Picture 5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588224" y="6165304"/>
            <a:ext cx="360040" cy="4533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64" name="标题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algn="l" eaLnBrk="1" hangingPunct="1"/>
            <a:r>
              <a:rPr lang="en-US" altLang="zh-CN" sz="4000" smtClean="0">
                <a:solidFill>
                  <a:srgbClr val="00B050"/>
                </a:solidFill>
              </a:rPr>
              <a:t>Rumor Centrality</a:t>
            </a:r>
            <a:endParaRPr lang="zh-CN" altLang="en-US" sz="4000" smtClean="0">
              <a:solidFill>
                <a:srgbClr val="00B050"/>
              </a:solidFill>
            </a:endParaRPr>
          </a:p>
        </p:txBody>
      </p:sp>
      <p:sp>
        <p:nvSpPr>
          <p:cNvPr id="202765" name="内容占位符 2"/>
          <p:cNvSpPr>
            <a:spLocks noGrp="1"/>
          </p:cNvSpPr>
          <p:nvPr>
            <p:ph idx="4294967295"/>
          </p:nvPr>
        </p:nvSpPr>
        <p:spPr/>
        <p:txBody>
          <a:bodyPr/>
          <a:lstStyle/>
          <a:p>
            <a:pPr eaLnBrk="1" hangingPunct="1">
              <a:buFont typeface="Wingdings" pitchFamily="2" charset="2"/>
              <a:buChar char="n"/>
            </a:pPr>
            <a:r>
              <a:rPr lang="en-US" altLang="zh-CN" b="1" smtClean="0">
                <a:solidFill>
                  <a:srgbClr val="0070C0"/>
                </a:solidFill>
              </a:rPr>
              <a:t>Rumor centrality counts the number of permitted permutation to spread a rumor</a:t>
            </a:r>
            <a:endParaRPr lang="en-US" altLang="zh-CN" sz="3600" smtClean="0"/>
          </a:p>
          <a:p>
            <a:pPr eaLnBrk="1" hangingPunct="1">
              <a:buFont typeface="Arial" charset="0"/>
              <a:buNone/>
            </a:pPr>
            <a:endParaRPr lang="en-US" altLang="zh-CN" sz="2800" smtClean="0"/>
          </a:p>
        </p:txBody>
      </p:sp>
      <p:sp>
        <p:nvSpPr>
          <p:cNvPr id="202767" name="TextBox 6"/>
          <p:cNvSpPr txBox="1">
            <a:spLocks noChangeArrowheads="1"/>
          </p:cNvSpPr>
          <p:nvPr/>
        </p:nvSpPr>
        <p:spPr bwMode="auto">
          <a:xfrm>
            <a:off x="4716463" y="3789363"/>
            <a:ext cx="46799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>
                <a:latin typeface="Calibri" pitchFamily="34" charset="0"/>
              </a:rPr>
              <a:t>Shah and Zuman</a:t>
            </a:r>
          </a:p>
          <a:p>
            <a:r>
              <a:rPr lang="en-US" altLang="zh-CN">
                <a:latin typeface="Calibri" pitchFamily="34" charset="0"/>
              </a:rPr>
              <a:t>IEEE Transactions on Information Theory 2011</a:t>
            </a:r>
            <a:endParaRPr lang="zh-CN" altLang="en-US">
              <a:latin typeface="Calibri" pitchFamily="34" charset="0"/>
            </a:endParaRPr>
          </a:p>
        </p:txBody>
      </p:sp>
      <p:pic>
        <p:nvPicPr>
          <p:cNvPr id="2" name="Picture 1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95736" y="2924944"/>
            <a:ext cx="3360390" cy="6267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64" name="标题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algn="l" eaLnBrk="1" hangingPunct="1"/>
            <a:r>
              <a:rPr lang="en-US" altLang="zh-CN" sz="4000" smtClean="0">
                <a:solidFill>
                  <a:srgbClr val="00B050"/>
                </a:solidFill>
              </a:rPr>
              <a:t>Rumor Centrality</a:t>
            </a:r>
            <a:endParaRPr lang="zh-CN" altLang="en-US" sz="4000" smtClean="0">
              <a:solidFill>
                <a:srgbClr val="00B050"/>
              </a:solidFill>
            </a:endParaRPr>
          </a:p>
        </p:txBody>
      </p:sp>
      <p:sp>
        <p:nvSpPr>
          <p:cNvPr id="202765" name="内容占位符 2"/>
          <p:cNvSpPr>
            <a:spLocks noGrp="1"/>
          </p:cNvSpPr>
          <p:nvPr>
            <p:ph idx="4294967295"/>
          </p:nvPr>
        </p:nvSpPr>
        <p:spPr/>
        <p:txBody>
          <a:bodyPr/>
          <a:lstStyle/>
          <a:p>
            <a:pPr eaLnBrk="1" hangingPunct="1">
              <a:buFont typeface="Wingdings" pitchFamily="2" charset="2"/>
              <a:buChar char="n"/>
            </a:pPr>
            <a:r>
              <a:rPr lang="en-US" altLang="zh-CN" b="1" smtClean="0">
                <a:solidFill>
                  <a:srgbClr val="0070C0"/>
                </a:solidFill>
              </a:rPr>
              <a:t>Rumor centrality counts the number of permitted permutation to spread a rumor</a:t>
            </a:r>
            <a:endParaRPr lang="en-US" altLang="zh-CN" sz="3600" smtClean="0"/>
          </a:p>
          <a:p>
            <a:pPr eaLnBrk="1" hangingPunct="1">
              <a:buFont typeface="Arial" charset="0"/>
              <a:buNone/>
            </a:pPr>
            <a:endParaRPr lang="en-US" altLang="zh-CN" sz="2800" smtClean="0"/>
          </a:p>
        </p:txBody>
      </p:sp>
      <p:graphicFrame>
        <p:nvGraphicFramePr>
          <p:cNvPr id="202756" name="Object 4"/>
          <p:cNvGraphicFramePr>
            <a:graphicFrameLocks noChangeAspect="1"/>
          </p:cNvGraphicFramePr>
          <p:nvPr/>
        </p:nvGraphicFramePr>
        <p:xfrm>
          <a:off x="2843213" y="2997200"/>
          <a:ext cx="3024187" cy="784225"/>
        </p:xfrm>
        <a:graphic>
          <a:graphicData uri="http://schemas.openxmlformats.org/presentationml/2006/ole">
            <p:oleObj spid="_x0000_s274434" name="Equation" r:id="rId4" imgW="1422360" imgH="368280" progId="">
              <p:embed/>
            </p:oleObj>
          </a:graphicData>
        </a:graphic>
      </p:graphicFrame>
      <p:pic>
        <p:nvPicPr>
          <p:cNvPr id="202766" name="Picture 6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411413" y="4297363"/>
            <a:ext cx="2881312" cy="2227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2767" name="TextBox 6"/>
          <p:cNvSpPr txBox="1">
            <a:spLocks noChangeArrowheads="1"/>
          </p:cNvSpPr>
          <p:nvPr/>
        </p:nvSpPr>
        <p:spPr bwMode="auto">
          <a:xfrm>
            <a:off x="4716463" y="3789363"/>
            <a:ext cx="46799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dirty="0">
                <a:latin typeface="Calibri" pitchFamily="34" charset="0"/>
              </a:rPr>
              <a:t>Shah and </a:t>
            </a:r>
            <a:r>
              <a:rPr lang="en-US" altLang="zh-CN" dirty="0" err="1">
                <a:latin typeface="Calibri" pitchFamily="34" charset="0"/>
              </a:rPr>
              <a:t>Zuman</a:t>
            </a:r>
            <a:endParaRPr lang="en-US" altLang="zh-CN" dirty="0">
              <a:latin typeface="Calibri" pitchFamily="34" charset="0"/>
            </a:endParaRPr>
          </a:p>
          <a:p>
            <a:r>
              <a:rPr lang="en-US" altLang="zh-CN" dirty="0">
                <a:latin typeface="Calibri" pitchFamily="34" charset="0"/>
              </a:rPr>
              <a:t>IEEE Transactions on Information Theory 2011</a:t>
            </a:r>
            <a:endParaRPr lang="zh-CN" altLang="en-US" dirty="0">
              <a:latin typeface="Calibri" pitchFamily="34" charset="0"/>
            </a:endParaRPr>
          </a:p>
        </p:txBody>
      </p:sp>
      <p:graphicFrame>
        <p:nvGraphicFramePr>
          <p:cNvPr id="202763" name="Object 11"/>
          <p:cNvGraphicFramePr>
            <a:graphicFrameLocks noChangeAspect="1"/>
          </p:cNvGraphicFramePr>
          <p:nvPr/>
        </p:nvGraphicFramePr>
        <p:xfrm>
          <a:off x="5514975" y="5549900"/>
          <a:ext cx="1289050" cy="471488"/>
        </p:xfrm>
        <a:graphic>
          <a:graphicData uri="http://schemas.openxmlformats.org/presentationml/2006/ole">
            <p:oleObj spid="_x0000_s274435" name="Equation" r:id="rId6" imgW="660240" imgH="241200" progId="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49" name="标题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algn="l" eaLnBrk="1" hangingPunct="1"/>
            <a:r>
              <a:rPr lang="en-US" altLang="zh-CN" sz="4000" smtClean="0">
                <a:solidFill>
                  <a:srgbClr val="00B050"/>
                </a:solidFill>
              </a:rPr>
              <a:t>Rumor Center</a:t>
            </a:r>
            <a:endParaRPr lang="zh-CN" altLang="en-US" sz="4000" smtClean="0">
              <a:solidFill>
                <a:srgbClr val="00B050"/>
              </a:solidFill>
            </a:endParaRPr>
          </a:p>
        </p:txBody>
      </p:sp>
      <p:sp>
        <p:nvSpPr>
          <p:cNvPr id="206850" name="内容占位符 2"/>
          <p:cNvSpPr>
            <a:spLocks noGrp="1"/>
          </p:cNvSpPr>
          <p:nvPr>
            <p:ph idx="4294967295"/>
          </p:nvPr>
        </p:nvSpPr>
        <p:spPr/>
        <p:txBody>
          <a:bodyPr/>
          <a:lstStyle/>
          <a:p>
            <a:pPr eaLnBrk="1" hangingPunct="1"/>
            <a:r>
              <a:rPr lang="en-US" altLang="zh-CN" b="1" smtClean="0">
                <a:solidFill>
                  <a:srgbClr val="0070C0"/>
                </a:solidFill>
              </a:rPr>
              <a:t>ML (maximum likelihood) estimator</a:t>
            </a:r>
          </a:p>
          <a:p>
            <a:pPr eaLnBrk="1" hangingPunct="1">
              <a:buFont typeface="Wingdings" pitchFamily="2" charset="2"/>
              <a:buChar char="n"/>
            </a:pPr>
            <a:endParaRPr lang="en-US" altLang="zh-CN" b="1" smtClean="0">
              <a:solidFill>
                <a:srgbClr val="0070C0"/>
              </a:solidFill>
            </a:endParaRPr>
          </a:p>
          <a:p>
            <a:pPr eaLnBrk="1" hangingPunct="1">
              <a:buFont typeface="Wingdings" pitchFamily="2" charset="2"/>
              <a:buChar char="n"/>
            </a:pPr>
            <a:endParaRPr lang="en-US" altLang="zh-CN" b="1" smtClean="0">
              <a:solidFill>
                <a:srgbClr val="0070C0"/>
              </a:solidFill>
            </a:endParaRPr>
          </a:p>
          <a:p>
            <a:pPr eaLnBrk="1" hangingPunct="1">
              <a:buFont typeface="Wingdings" pitchFamily="2" charset="2"/>
              <a:buChar char="n"/>
            </a:pPr>
            <a:r>
              <a:rPr lang="en-US" altLang="zh-CN" b="1" smtClean="0">
                <a:solidFill>
                  <a:srgbClr val="0070C0"/>
                </a:solidFill>
              </a:rPr>
              <a:t>Most likely source is at the “center” of the network!</a:t>
            </a:r>
          </a:p>
          <a:p>
            <a:pPr eaLnBrk="1" hangingPunct="1"/>
            <a:endParaRPr lang="en-US" altLang="zh-CN" sz="2400" smtClean="0"/>
          </a:p>
          <a:p>
            <a:pPr eaLnBrk="1" hangingPunct="1">
              <a:buFont typeface="Arial" charset="0"/>
              <a:buNone/>
            </a:pPr>
            <a:endParaRPr lang="en-US" altLang="zh-CN" sz="2800" smtClean="0"/>
          </a:p>
        </p:txBody>
      </p:sp>
      <p:sp>
        <p:nvSpPr>
          <p:cNvPr id="206851" name="TextBox 6"/>
          <p:cNvSpPr txBox="1">
            <a:spLocks noChangeArrowheads="1"/>
          </p:cNvSpPr>
          <p:nvPr/>
        </p:nvSpPr>
        <p:spPr bwMode="auto">
          <a:xfrm>
            <a:off x="7164388" y="1700213"/>
            <a:ext cx="1554162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>
                <a:latin typeface="Calibri" pitchFamily="34" charset="0"/>
              </a:rPr>
              <a:t>[Shah—TIT’11]</a:t>
            </a:r>
            <a:endParaRPr lang="zh-CN" altLang="en-US">
              <a:latin typeface="Calibri" pitchFamily="34" charset="0"/>
            </a:endParaRPr>
          </a:p>
        </p:txBody>
      </p:sp>
      <p:pic>
        <p:nvPicPr>
          <p:cNvPr id="206852" name="Picture 1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42988" y="2133600"/>
            <a:ext cx="3868737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6853" name="Picture 1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331913" y="2852738"/>
            <a:ext cx="2832100" cy="681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6854" name="Picture 15" descr="ANd9GcRQyAFpO_ISM4woT3jymzfchstdfCPqyNB29prdYVtPvGvWDOj0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427538" y="3789363"/>
            <a:ext cx="3097212" cy="3097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6855" name="Picture 17" descr="ANd9GcSfDlz8nSZAxEjVZ7Ivjxwkry4eD8tafQVbwc7D1P3RivpQLAm5mA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619250" y="4724400"/>
            <a:ext cx="2016125" cy="1354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6856" name="Line 18"/>
          <p:cNvSpPr>
            <a:spLocks noChangeShapeType="1"/>
          </p:cNvSpPr>
          <p:nvPr/>
        </p:nvSpPr>
        <p:spPr bwMode="auto">
          <a:xfrm>
            <a:off x="3419475" y="4724400"/>
            <a:ext cx="2520950" cy="649288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6857" name="Line 19"/>
          <p:cNvSpPr>
            <a:spLocks noChangeShapeType="1"/>
          </p:cNvSpPr>
          <p:nvPr/>
        </p:nvSpPr>
        <p:spPr bwMode="auto">
          <a:xfrm flipV="1">
            <a:off x="3276600" y="5445125"/>
            <a:ext cx="2663825" cy="6477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6858" name="Line 20"/>
          <p:cNvSpPr>
            <a:spLocks noChangeShapeType="1"/>
          </p:cNvSpPr>
          <p:nvPr/>
        </p:nvSpPr>
        <p:spPr bwMode="auto">
          <a:xfrm flipV="1">
            <a:off x="1547813" y="6092825"/>
            <a:ext cx="1728787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6859" name="Line 21"/>
          <p:cNvSpPr>
            <a:spLocks noChangeShapeType="1"/>
          </p:cNvSpPr>
          <p:nvPr/>
        </p:nvSpPr>
        <p:spPr bwMode="auto">
          <a:xfrm flipV="1">
            <a:off x="1547813" y="4724400"/>
            <a:ext cx="187325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6860" name="Line 22"/>
          <p:cNvSpPr>
            <a:spLocks noChangeShapeType="1"/>
          </p:cNvSpPr>
          <p:nvPr/>
        </p:nvSpPr>
        <p:spPr bwMode="auto">
          <a:xfrm>
            <a:off x="1547813" y="4724400"/>
            <a:ext cx="0" cy="1368425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01" name="标题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algn="l" eaLnBrk="1" hangingPunct="1"/>
            <a:r>
              <a:rPr lang="en-US" altLang="zh-CN" sz="4000" dirty="0" smtClean="0">
                <a:solidFill>
                  <a:srgbClr val="00B050"/>
                </a:solidFill>
              </a:rPr>
              <a:t>Detection Probability</a:t>
            </a:r>
            <a:endParaRPr lang="zh-CN" altLang="en-US" sz="4000" dirty="0" smtClean="0">
              <a:solidFill>
                <a:srgbClr val="00B050"/>
              </a:solidFill>
            </a:endParaRPr>
          </a:p>
        </p:txBody>
      </p:sp>
      <p:sp>
        <p:nvSpPr>
          <p:cNvPr id="10" name="文本占位符 3"/>
          <p:cNvSpPr txBox="1">
            <a:spLocks/>
          </p:cNvSpPr>
          <p:nvPr/>
        </p:nvSpPr>
        <p:spPr>
          <a:xfrm>
            <a:off x="457200" y="1204913"/>
            <a:ext cx="7715200" cy="639762"/>
          </a:xfrm>
          <a:prstGeom prst="rect">
            <a:avLst/>
          </a:prstGeom>
        </p:spPr>
        <p:txBody>
          <a:bodyPr/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n"/>
              <a:tabLst/>
              <a:defRPr/>
            </a:pPr>
            <a:r>
              <a:rPr lang="en-US" altLang="zh-CN" sz="3200" noProof="0" dirty="0" smtClean="0">
                <a:solidFill>
                  <a:srgbClr val="0070C0"/>
                </a:solidFill>
                <a:latin typeface="+mn-lt"/>
                <a:ea typeface="+mn-ea"/>
              </a:rPr>
              <a:t>Detecting the most probable source by </a:t>
            </a:r>
            <a:r>
              <a:rPr lang="en-US" altLang="zh-CN" sz="3200" noProof="0" dirty="0" err="1" smtClean="0">
                <a:solidFill>
                  <a:srgbClr val="0070C0"/>
                </a:solidFill>
                <a:latin typeface="+mn-lt"/>
                <a:ea typeface="+mn-ea"/>
              </a:rPr>
              <a:t>Bayes</a:t>
            </a:r>
            <a:r>
              <a:rPr lang="en-US" altLang="zh-CN" sz="3200" noProof="0" dirty="0" smtClean="0">
                <a:solidFill>
                  <a:srgbClr val="0070C0"/>
                </a:solidFill>
                <a:latin typeface="+mn-lt"/>
                <a:ea typeface="+mn-ea"/>
              </a:rPr>
              <a:t> Theorem</a:t>
            </a:r>
            <a:endParaRPr kumimoji="0" lang="zh-CN" altLang="en-US" sz="3200" b="0" i="0" u="none" strike="noStrike" kern="1200" cap="none" spc="0" normalizeH="0" baseline="0" noProof="0" dirty="0" smtClean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7545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7544" y="2420888"/>
            <a:ext cx="5760640" cy="4334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5459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9552" y="2996952"/>
            <a:ext cx="29908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5460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-152400" y="3645024"/>
            <a:ext cx="9296400" cy="447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5461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0" y="4221088"/>
            <a:ext cx="7931469" cy="360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5462" name="Picture 6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547664" y="4725144"/>
            <a:ext cx="6008168" cy="12961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5463" name="Picture 7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51520" y="4941168"/>
            <a:ext cx="1095441" cy="79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7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076056" y="260648"/>
            <a:ext cx="1394198" cy="1008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TextBox 17"/>
          <p:cNvSpPr txBox="1"/>
          <p:nvPr/>
        </p:nvSpPr>
        <p:spPr>
          <a:xfrm>
            <a:off x="1259632" y="5229200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=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01" name="标题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algn="l" eaLnBrk="1" hangingPunct="1"/>
            <a:r>
              <a:rPr lang="en-US" altLang="zh-CN" sz="4000" dirty="0" smtClean="0">
                <a:solidFill>
                  <a:srgbClr val="00B050"/>
                </a:solidFill>
              </a:rPr>
              <a:t>Detection Probability</a:t>
            </a:r>
            <a:endParaRPr lang="zh-CN" altLang="en-US" sz="4000" dirty="0" smtClean="0">
              <a:solidFill>
                <a:srgbClr val="00B050"/>
              </a:solidFill>
            </a:endParaRPr>
          </a:p>
        </p:txBody>
      </p:sp>
      <p:sp>
        <p:nvSpPr>
          <p:cNvPr id="10" name="文本占位符 3"/>
          <p:cNvSpPr txBox="1">
            <a:spLocks/>
          </p:cNvSpPr>
          <p:nvPr/>
        </p:nvSpPr>
        <p:spPr>
          <a:xfrm>
            <a:off x="457200" y="1204913"/>
            <a:ext cx="7715200" cy="639762"/>
          </a:xfrm>
          <a:prstGeom prst="rect">
            <a:avLst/>
          </a:prstGeom>
        </p:spPr>
        <p:txBody>
          <a:bodyPr/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n"/>
              <a:tabLst/>
              <a:defRPr/>
            </a:pPr>
            <a:r>
              <a:rPr lang="en-US" altLang="zh-CN" sz="3200" noProof="0" dirty="0" smtClean="0">
                <a:solidFill>
                  <a:srgbClr val="0070C0"/>
                </a:solidFill>
                <a:latin typeface="+mn-lt"/>
                <a:ea typeface="+mn-ea"/>
              </a:rPr>
              <a:t>Detecting the most probable source by </a:t>
            </a:r>
            <a:r>
              <a:rPr lang="en-US" altLang="zh-CN" sz="3200" noProof="0" dirty="0" err="1" smtClean="0">
                <a:solidFill>
                  <a:srgbClr val="0070C0"/>
                </a:solidFill>
                <a:latin typeface="+mn-lt"/>
                <a:ea typeface="+mn-ea"/>
              </a:rPr>
              <a:t>Bayes</a:t>
            </a:r>
            <a:r>
              <a:rPr lang="en-US" altLang="zh-CN" sz="3200" noProof="0" dirty="0" smtClean="0">
                <a:solidFill>
                  <a:srgbClr val="0070C0"/>
                </a:solidFill>
                <a:latin typeface="+mn-lt"/>
                <a:ea typeface="+mn-ea"/>
              </a:rPr>
              <a:t> Theorem</a:t>
            </a:r>
            <a:endParaRPr kumimoji="0" lang="zh-CN" altLang="en-US" sz="3200" b="0" i="0" u="none" strike="noStrike" kern="1200" cap="none" spc="0" normalizeH="0" baseline="0" noProof="0" dirty="0" smtClean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7648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99592" y="2708920"/>
            <a:ext cx="7229475" cy="1171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483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71600" y="4005064"/>
            <a:ext cx="4752528" cy="5291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484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764135" y="5924550"/>
            <a:ext cx="3248025" cy="933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547664" y="4725144"/>
            <a:ext cx="5184576" cy="11184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2"/>
          <p:cNvSpPr txBox="1"/>
          <p:nvPr/>
        </p:nvSpPr>
        <p:spPr>
          <a:xfrm>
            <a:off x="2195736" y="6165304"/>
            <a:ext cx="539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=&gt;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01" name="标题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algn="l" eaLnBrk="1" hangingPunct="1"/>
            <a:r>
              <a:rPr lang="en-US" altLang="zh-CN" sz="4000" dirty="0" smtClean="0">
                <a:solidFill>
                  <a:srgbClr val="00B050"/>
                </a:solidFill>
              </a:rPr>
              <a:t>Detection Probability</a:t>
            </a:r>
            <a:endParaRPr lang="zh-CN" altLang="en-US" sz="4000" dirty="0" smtClean="0">
              <a:solidFill>
                <a:srgbClr val="00B050"/>
              </a:solidFill>
            </a:endParaRPr>
          </a:p>
        </p:txBody>
      </p:sp>
      <p:sp>
        <p:nvSpPr>
          <p:cNvPr id="10" name="文本占位符 3"/>
          <p:cNvSpPr txBox="1">
            <a:spLocks/>
          </p:cNvSpPr>
          <p:nvPr/>
        </p:nvSpPr>
        <p:spPr>
          <a:xfrm>
            <a:off x="457200" y="1204913"/>
            <a:ext cx="7715200" cy="639762"/>
          </a:xfrm>
          <a:prstGeom prst="rect">
            <a:avLst/>
          </a:prstGeom>
        </p:spPr>
        <p:txBody>
          <a:bodyPr/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n"/>
              <a:tabLst/>
              <a:defRPr/>
            </a:pPr>
            <a:r>
              <a:rPr lang="en-US" altLang="zh-CN" sz="3200" noProof="0" dirty="0" smtClean="0">
                <a:solidFill>
                  <a:srgbClr val="0070C0"/>
                </a:solidFill>
                <a:latin typeface="+mn-lt"/>
                <a:ea typeface="+mn-ea"/>
              </a:rPr>
              <a:t>Bound</a:t>
            </a:r>
            <a:endParaRPr kumimoji="0" lang="zh-CN" altLang="en-US" sz="3200" b="0" i="0" u="none" strike="noStrike" kern="1200" cap="none" spc="0" normalizeH="0" baseline="0" noProof="0" dirty="0" smtClean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7750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83768" y="2060848"/>
            <a:ext cx="2437234" cy="713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750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27584" y="3140968"/>
            <a:ext cx="7596696" cy="3588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Box 6"/>
          <p:cNvSpPr txBox="1">
            <a:spLocks noChangeArrowheads="1"/>
          </p:cNvSpPr>
          <p:nvPr/>
        </p:nvSpPr>
        <p:spPr bwMode="auto">
          <a:xfrm>
            <a:off x="4283968" y="3717032"/>
            <a:ext cx="46799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dirty="0">
                <a:latin typeface="Calibri" pitchFamily="34" charset="0"/>
              </a:rPr>
              <a:t>Shah and </a:t>
            </a:r>
            <a:r>
              <a:rPr lang="en-US" altLang="zh-CN" dirty="0" err="1">
                <a:latin typeface="Calibri" pitchFamily="34" charset="0"/>
              </a:rPr>
              <a:t>Zuman</a:t>
            </a:r>
            <a:endParaRPr lang="en-US" altLang="zh-CN" dirty="0">
              <a:latin typeface="Calibri" pitchFamily="34" charset="0"/>
            </a:endParaRPr>
          </a:p>
          <a:p>
            <a:r>
              <a:rPr lang="en-US" altLang="zh-CN" dirty="0">
                <a:latin typeface="Calibri" pitchFamily="34" charset="0"/>
              </a:rPr>
              <a:t>IEEE Transactions on Information Theory 2011</a:t>
            </a:r>
            <a:endParaRPr lang="zh-CN" altLang="en-US" dirty="0"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标题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algn="l" eaLnBrk="1" hangingPunct="1"/>
            <a:r>
              <a:rPr lang="en-US" altLang="zh-CN" sz="4000" smtClean="0">
                <a:solidFill>
                  <a:srgbClr val="00B050"/>
                </a:solidFill>
              </a:rPr>
              <a:t>Motivation</a:t>
            </a:r>
            <a:endParaRPr lang="zh-CN" altLang="en-US" sz="4000" smtClean="0">
              <a:solidFill>
                <a:srgbClr val="00B050"/>
              </a:solidFill>
            </a:endParaRPr>
          </a:p>
        </p:txBody>
      </p:sp>
      <p:sp>
        <p:nvSpPr>
          <p:cNvPr id="18434" name="内容占位符 2"/>
          <p:cNvSpPr>
            <a:spLocks noGrp="1"/>
          </p:cNvSpPr>
          <p:nvPr>
            <p:ph idx="4294967295"/>
          </p:nvPr>
        </p:nvSpPr>
        <p:spPr>
          <a:xfrm>
            <a:off x="457200" y="1600200"/>
            <a:ext cx="8229600" cy="5141913"/>
          </a:xfrm>
        </p:spPr>
        <p:txBody>
          <a:bodyPr/>
          <a:lstStyle/>
          <a:p>
            <a:pPr eaLnBrk="1" hangingPunct="1">
              <a:buFont typeface="Wingdings" pitchFamily="2" charset="2"/>
              <a:buChar char="n"/>
            </a:pPr>
            <a:endParaRPr lang="en-US" altLang="zh-CN" sz="2400" smtClean="0"/>
          </a:p>
        </p:txBody>
      </p:sp>
      <p:sp>
        <p:nvSpPr>
          <p:cNvPr id="4" name="Freeform 3"/>
          <p:cNvSpPr/>
          <p:nvPr/>
        </p:nvSpPr>
        <p:spPr>
          <a:xfrm>
            <a:off x="457200" y="1438275"/>
            <a:ext cx="7650163" cy="5876925"/>
          </a:xfrm>
          <a:custGeom>
            <a:avLst/>
            <a:gdLst>
              <a:gd name="connsiteX0" fmla="*/ 0 w 9143998"/>
              <a:gd name="connsiteY0" fmla="*/ 0 h 6845300"/>
              <a:gd name="connsiteX1" fmla="*/ 9143998 w 9143998"/>
              <a:gd name="connsiteY1" fmla="*/ 0 h 6845300"/>
              <a:gd name="connsiteX2" fmla="*/ 9143998 w 9143998"/>
              <a:gd name="connsiteY2" fmla="*/ 6845300 h 6845300"/>
              <a:gd name="connsiteX3" fmla="*/ 0 w 9143998"/>
              <a:gd name="connsiteY3" fmla="*/ 6845300 h 6845300"/>
              <a:gd name="connsiteX4" fmla="*/ 0 w 9143998"/>
              <a:gd name="connsiteY4" fmla="*/ 0 h 6845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3998" h="6845300">
                <a:moveTo>
                  <a:pt x="0" y="0"/>
                </a:moveTo>
                <a:lnTo>
                  <a:pt x="9143998" y="0"/>
                </a:lnTo>
                <a:lnTo>
                  <a:pt x="9143998" y="6845300"/>
                </a:lnTo>
                <a:lnTo>
                  <a:pt x="0" y="684530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4602163" y="3676650"/>
            <a:ext cx="198437" cy="239713"/>
          </a:xfrm>
          <a:custGeom>
            <a:avLst/>
            <a:gdLst>
              <a:gd name="connsiteX0" fmla="*/ 25908 w 237743"/>
              <a:gd name="connsiteY0" fmla="*/ 108204 h 280415"/>
              <a:gd name="connsiteX1" fmla="*/ 202691 w 237743"/>
              <a:gd name="connsiteY1" fmla="*/ 254508 h 280415"/>
              <a:gd name="connsiteX2" fmla="*/ 211835 w 237743"/>
              <a:gd name="connsiteY2" fmla="*/ 25908 h 28041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237743" h="280415">
                <a:moveTo>
                  <a:pt x="25908" y="108204"/>
                </a:moveTo>
                <a:lnTo>
                  <a:pt x="202691" y="254508"/>
                </a:lnTo>
                <a:lnTo>
                  <a:pt x="211835" y="25908"/>
                </a:lnTo>
              </a:path>
            </a:pathLst>
          </a:custGeom>
          <a:ln w="508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8437" name="TextBox 1"/>
          <p:cNvSpPr txBox="1">
            <a:spLocks noChangeArrowheads="1"/>
          </p:cNvSpPr>
          <p:nvPr/>
        </p:nvSpPr>
        <p:spPr bwMode="auto">
          <a:xfrm>
            <a:off x="7235825" y="5348288"/>
            <a:ext cx="1431925" cy="312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>
            <a:spAutoFit/>
          </a:bodyPr>
          <a:lstStyle/>
          <a:p>
            <a:pPr>
              <a:lnSpc>
                <a:spcPts val="2100"/>
              </a:lnSpc>
            </a:pPr>
            <a:r>
              <a:rPr lang="en-US" altLang="zh-CN">
                <a:solidFill>
                  <a:srgbClr val="000000"/>
                </a:solidFill>
                <a:latin typeface="Constantia" pitchFamily="18" charset="0"/>
              </a:rPr>
              <a:t>Dr. John Snow</a:t>
            </a:r>
          </a:p>
        </p:txBody>
      </p:sp>
      <p:sp>
        <p:nvSpPr>
          <p:cNvPr id="18438" name="TextBox 1"/>
          <p:cNvSpPr txBox="1">
            <a:spLocks noChangeArrowheads="1"/>
          </p:cNvSpPr>
          <p:nvPr/>
        </p:nvSpPr>
        <p:spPr bwMode="auto">
          <a:xfrm>
            <a:off x="395288" y="1196975"/>
            <a:ext cx="7856537" cy="3081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>
            <a:spAutoFit/>
          </a:bodyPr>
          <a:lstStyle/>
          <a:p>
            <a:pPr>
              <a:lnSpc>
                <a:spcPts val="6000"/>
              </a:lnSpc>
              <a:tabLst>
                <a:tab pos="2527300" algn="l"/>
                <a:tab pos="3898900" algn="l"/>
              </a:tabLst>
            </a:pPr>
            <a:r>
              <a:rPr lang="en-US" altLang="zh-CN" sz="4900">
                <a:solidFill>
                  <a:srgbClr val="04617B"/>
                </a:solidFill>
                <a:latin typeface="Calibri" pitchFamily="34" charset="0"/>
              </a:rPr>
              <a:t>1854 London Cholera Epidemic</a:t>
            </a:r>
          </a:p>
          <a:p>
            <a:pPr>
              <a:lnSpc>
                <a:spcPts val="1000"/>
              </a:lnSpc>
              <a:tabLst>
                <a:tab pos="2527300" algn="l"/>
                <a:tab pos="3898900" algn="l"/>
              </a:tabLst>
            </a:pPr>
            <a:endParaRPr lang="en-US" altLang="zh-CN">
              <a:latin typeface="Calibri" pitchFamily="34" charset="0"/>
            </a:endParaRPr>
          </a:p>
          <a:p>
            <a:pPr>
              <a:lnSpc>
                <a:spcPts val="1000"/>
              </a:lnSpc>
              <a:tabLst>
                <a:tab pos="2527300" algn="l"/>
                <a:tab pos="3898900" algn="l"/>
              </a:tabLst>
            </a:pPr>
            <a:endParaRPr lang="en-US" altLang="zh-CN">
              <a:latin typeface="Calibri" pitchFamily="34" charset="0"/>
            </a:endParaRPr>
          </a:p>
          <a:p>
            <a:pPr>
              <a:lnSpc>
                <a:spcPts val="3000"/>
              </a:lnSpc>
              <a:tabLst>
                <a:tab pos="2527300" algn="l"/>
                <a:tab pos="3898900" algn="l"/>
              </a:tabLst>
            </a:pPr>
            <a:r>
              <a:rPr lang="en-US" altLang="zh-CN">
                <a:latin typeface="Calibri" pitchFamily="34" charset="0"/>
              </a:rPr>
              <a:t>	</a:t>
            </a:r>
            <a:endParaRPr lang="en-US" altLang="zh-CN" sz="1900">
              <a:solidFill>
                <a:srgbClr val="000000"/>
              </a:solidFill>
              <a:latin typeface="Constantia" pitchFamily="18" charset="0"/>
            </a:endParaRPr>
          </a:p>
          <a:p>
            <a:pPr>
              <a:lnSpc>
                <a:spcPts val="1000"/>
              </a:lnSpc>
              <a:tabLst>
                <a:tab pos="2527300" algn="l"/>
                <a:tab pos="3898900" algn="l"/>
              </a:tabLst>
            </a:pPr>
            <a:endParaRPr lang="en-US" altLang="zh-CN">
              <a:latin typeface="Calibri" pitchFamily="34" charset="0"/>
            </a:endParaRPr>
          </a:p>
          <a:p>
            <a:pPr>
              <a:lnSpc>
                <a:spcPts val="1000"/>
              </a:lnSpc>
              <a:tabLst>
                <a:tab pos="2527300" algn="l"/>
                <a:tab pos="3898900" algn="l"/>
              </a:tabLst>
            </a:pPr>
            <a:endParaRPr lang="en-US" altLang="zh-CN">
              <a:latin typeface="Calibri" pitchFamily="34" charset="0"/>
            </a:endParaRPr>
          </a:p>
          <a:p>
            <a:pPr>
              <a:lnSpc>
                <a:spcPts val="1000"/>
              </a:lnSpc>
              <a:tabLst>
                <a:tab pos="2527300" algn="l"/>
                <a:tab pos="3898900" algn="l"/>
              </a:tabLst>
            </a:pPr>
            <a:endParaRPr lang="en-US" altLang="zh-CN">
              <a:latin typeface="Calibri" pitchFamily="34" charset="0"/>
            </a:endParaRPr>
          </a:p>
          <a:p>
            <a:pPr>
              <a:lnSpc>
                <a:spcPts val="1000"/>
              </a:lnSpc>
              <a:tabLst>
                <a:tab pos="2527300" algn="l"/>
                <a:tab pos="3898900" algn="l"/>
              </a:tabLst>
            </a:pPr>
            <a:endParaRPr lang="en-US" altLang="zh-CN">
              <a:latin typeface="Calibri" pitchFamily="34" charset="0"/>
            </a:endParaRPr>
          </a:p>
          <a:p>
            <a:pPr>
              <a:lnSpc>
                <a:spcPts val="1000"/>
              </a:lnSpc>
              <a:tabLst>
                <a:tab pos="2527300" algn="l"/>
                <a:tab pos="3898900" algn="l"/>
              </a:tabLst>
            </a:pPr>
            <a:endParaRPr lang="en-US" altLang="zh-CN">
              <a:latin typeface="Calibri" pitchFamily="34" charset="0"/>
            </a:endParaRPr>
          </a:p>
          <a:p>
            <a:pPr>
              <a:lnSpc>
                <a:spcPts val="1000"/>
              </a:lnSpc>
              <a:tabLst>
                <a:tab pos="2527300" algn="l"/>
                <a:tab pos="3898900" algn="l"/>
              </a:tabLst>
            </a:pPr>
            <a:endParaRPr lang="en-US" altLang="zh-CN">
              <a:latin typeface="Calibri" pitchFamily="34" charset="0"/>
            </a:endParaRPr>
          </a:p>
          <a:p>
            <a:pPr>
              <a:lnSpc>
                <a:spcPts val="1000"/>
              </a:lnSpc>
              <a:tabLst>
                <a:tab pos="2527300" algn="l"/>
                <a:tab pos="3898900" algn="l"/>
              </a:tabLst>
            </a:pPr>
            <a:endParaRPr lang="en-US" altLang="zh-CN">
              <a:latin typeface="Calibri" pitchFamily="34" charset="0"/>
            </a:endParaRPr>
          </a:p>
          <a:p>
            <a:pPr>
              <a:lnSpc>
                <a:spcPts val="1000"/>
              </a:lnSpc>
              <a:tabLst>
                <a:tab pos="2527300" algn="l"/>
                <a:tab pos="3898900" algn="l"/>
              </a:tabLst>
            </a:pPr>
            <a:endParaRPr lang="en-US" altLang="zh-CN">
              <a:latin typeface="Calibri" pitchFamily="34" charset="0"/>
            </a:endParaRPr>
          </a:p>
          <a:p>
            <a:pPr>
              <a:lnSpc>
                <a:spcPts val="1000"/>
              </a:lnSpc>
              <a:tabLst>
                <a:tab pos="2527300" algn="l"/>
                <a:tab pos="3898900" algn="l"/>
              </a:tabLst>
            </a:pPr>
            <a:endParaRPr lang="en-US" altLang="zh-CN">
              <a:latin typeface="Calibri" pitchFamily="34" charset="0"/>
            </a:endParaRPr>
          </a:p>
          <a:p>
            <a:pPr>
              <a:lnSpc>
                <a:spcPts val="3900"/>
              </a:lnSpc>
              <a:tabLst>
                <a:tab pos="2527300" algn="l"/>
                <a:tab pos="3898900" algn="l"/>
              </a:tabLst>
            </a:pPr>
            <a:r>
              <a:rPr lang="en-US" altLang="zh-CN">
                <a:latin typeface="Calibri" pitchFamily="34" charset="0"/>
              </a:rPr>
              <a:t>		</a:t>
            </a:r>
            <a:endParaRPr lang="en-US" altLang="zh-CN" sz="3100" b="1">
              <a:solidFill>
                <a:srgbClr val="000000"/>
              </a:solidFill>
              <a:latin typeface="Constantia" pitchFamily="18" charset="0"/>
            </a:endParaRPr>
          </a:p>
        </p:txBody>
      </p:sp>
      <p:sp>
        <p:nvSpPr>
          <p:cNvPr id="18439" name="TextBox 1"/>
          <p:cNvSpPr txBox="1">
            <a:spLocks noChangeArrowheads="1"/>
          </p:cNvSpPr>
          <p:nvPr/>
        </p:nvSpPr>
        <p:spPr bwMode="auto">
          <a:xfrm>
            <a:off x="468313" y="3500438"/>
            <a:ext cx="1751012" cy="350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>
            <a:spAutoFit/>
          </a:bodyPr>
          <a:lstStyle/>
          <a:p>
            <a:pPr>
              <a:lnSpc>
                <a:spcPts val="2400"/>
              </a:lnSpc>
            </a:pPr>
            <a:r>
              <a:rPr lang="en-US" altLang="zh-CN" sz="1900">
                <a:solidFill>
                  <a:srgbClr val="000000"/>
                </a:solidFill>
                <a:latin typeface="Constantia" pitchFamily="18" charset="0"/>
              </a:rPr>
              <a:t>Outbreak source</a:t>
            </a:r>
          </a:p>
        </p:txBody>
      </p:sp>
      <p:pic>
        <p:nvPicPr>
          <p:cNvPr id="18440" name="Picture 20" descr="220px-John_Snow_memorial_and_pub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0825" y="3933825"/>
            <a:ext cx="2095500" cy="2790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41" name="Picture 23" descr="picture of John Snow">
            <a:hlinkClick r:id="rId4"/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588125" y="2420938"/>
            <a:ext cx="2133600" cy="285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442" name="TextBox 1"/>
          <p:cNvSpPr txBox="1">
            <a:spLocks noChangeArrowheads="1"/>
          </p:cNvSpPr>
          <p:nvPr/>
        </p:nvSpPr>
        <p:spPr bwMode="auto">
          <a:xfrm>
            <a:off x="4822825" y="6381750"/>
            <a:ext cx="4321175" cy="350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>
            <a:spAutoFit/>
          </a:bodyPr>
          <a:lstStyle/>
          <a:p>
            <a:pPr>
              <a:lnSpc>
                <a:spcPts val="2400"/>
              </a:lnSpc>
            </a:pPr>
            <a:r>
              <a:rPr lang="en-US" altLang="zh-CN" sz="1200">
                <a:solidFill>
                  <a:srgbClr val="000000"/>
                </a:solidFill>
                <a:latin typeface="Constantia" pitchFamily="18" charset="0"/>
              </a:rPr>
              <a:t>Source: Wikipedia</a:t>
            </a:r>
          </a:p>
        </p:txBody>
      </p:sp>
      <p:pic>
        <p:nvPicPr>
          <p:cNvPr id="18443" name="Picture 27" descr="File:Snow-cholera-map-1.jpg">
            <a:hlinkClick r:id="rId6"/>
          </p:cNvPr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339975" y="2219325"/>
            <a:ext cx="4319588" cy="4030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444" name="Line 28"/>
          <p:cNvSpPr>
            <a:spLocks noChangeShapeType="1"/>
          </p:cNvSpPr>
          <p:nvPr/>
        </p:nvSpPr>
        <p:spPr bwMode="auto">
          <a:xfrm flipV="1">
            <a:off x="2339975" y="3860800"/>
            <a:ext cx="2160588" cy="792163"/>
          </a:xfrm>
          <a:prstGeom prst="line">
            <a:avLst/>
          </a:prstGeom>
          <a:noFill/>
          <a:ln w="6350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01" name="标题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algn="l" eaLnBrk="1" hangingPunct="1"/>
            <a:r>
              <a:rPr lang="en-US" altLang="zh-CN" sz="4000" dirty="0" smtClean="0">
                <a:solidFill>
                  <a:srgbClr val="00B050"/>
                </a:solidFill>
              </a:rPr>
              <a:t>Detection Probability</a:t>
            </a:r>
            <a:endParaRPr lang="zh-CN" altLang="en-US" sz="4000" dirty="0" smtClean="0">
              <a:solidFill>
                <a:srgbClr val="00B050"/>
              </a:solidFill>
            </a:endParaRPr>
          </a:p>
        </p:txBody>
      </p:sp>
      <p:sp>
        <p:nvSpPr>
          <p:cNvPr id="10" name="文本占位符 3"/>
          <p:cNvSpPr txBox="1">
            <a:spLocks/>
          </p:cNvSpPr>
          <p:nvPr/>
        </p:nvSpPr>
        <p:spPr>
          <a:xfrm>
            <a:off x="457200" y="1204913"/>
            <a:ext cx="7715200" cy="639762"/>
          </a:xfrm>
          <a:prstGeom prst="rect">
            <a:avLst/>
          </a:prstGeom>
        </p:spPr>
        <p:txBody>
          <a:bodyPr/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n"/>
              <a:tabLst/>
              <a:defRPr/>
            </a:pPr>
            <a:r>
              <a:rPr lang="en-US" altLang="zh-CN" sz="3200" noProof="0" dirty="0" smtClean="0">
                <a:solidFill>
                  <a:srgbClr val="0070C0"/>
                </a:solidFill>
                <a:latin typeface="+mn-lt"/>
                <a:ea typeface="+mn-ea"/>
              </a:rPr>
              <a:t>Bound</a:t>
            </a:r>
            <a:endParaRPr kumimoji="0" lang="zh-CN" altLang="en-US" sz="3200" b="0" i="0" u="none" strike="noStrike" kern="1200" cap="none" spc="0" normalizeH="0" baseline="0" noProof="0" dirty="0" smtClean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7750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83768" y="2060848"/>
            <a:ext cx="2437234" cy="713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750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27584" y="3140968"/>
            <a:ext cx="7596696" cy="3588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Box 6"/>
          <p:cNvSpPr txBox="1">
            <a:spLocks noChangeArrowheads="1"/>
          </p:cNvSpPr>
          <p:nvPr/>
        </p:nvSpPr>
        <p:spPr bwMode="auto">
          <a:xfrm>
            <a:off x="4283968" y="3717032"/>
            <a:ext cx="46799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dirty="0">
                <a:latin typeface="Calibri" pitchFamily="34" charset="0"/>
              </a:rPr>
              <a:t>Shah and </a:t>
            </a:r>
            <a:r>
              <a:rPr lang="en-US" altLang="zh-CN" dirty="0" err="1">
                <a:latin typeface="Calibri" pitchFamily="34" charset="0"/>
              </a:rPr>
              <a:t>Zuman</a:t>
            </a:r>
            <a:endParaRPr lang="en-US" altLang="zh-CN" dirty="0">
              <a:latin typeface="Calibri" pitchFamily="34" charset="0"/>
            </a:endParaRPr>
          </a:p>
          <a:p>
            <a:r>
              <a:rPr lang="en-US" altLang="zh-CN" dirty="0">
                <a:latin typeface="Calibri" pitchFamily="34" charset="0"/>
              </a:rPr>
              <a:t>IEEE Transactions on Information Theory 2011</a:t>
            </a:r>
            <a:endParaRPr lang="zh-CN" altLang="en-US" dirty="0"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689" name="标题 1"/>
          <p:cNvSpPr>
            <a:spLocks noGrp="1"/>
          </p:cNvSpPr>
          <p:nvPr>
            <p:ph type="title" idx="4294967295"/>
          </p:nvPr>
        </p:nvSpPr>
        <p:spPr>
          <a:xfrm>
            <a:off x="0" y="274638"/>
            <a:ext cx="9036050" cy="1143000"/>
          </a:xfrm>
        </p:spPr>
        <p:txBody>
          <a:bodyPr/>
          <a:lstStyle/>
          <a:p>
            <a:pPr algn="l" eaLnBrk="1" hangingPunct="1"/>
            <a:r>
              <a:rPr lang="en-US" altLang="zh-CN" smtClean="0">
                <a:solidFill>
                  <a:srgbClr val="00B050"/>
                </a:solidFill>
              </a:rPr>
              <a:t>Minimum Detectability</a:t>
            </a:r>
            <a:endParaRPr lang="zh-CN" altLang="en-US" smtClean="0">
              <a:solidFill>
                <a:srgbClr val="00B050"/>
              </a:solidFill>
            </a:endParaRPr>
          </a:p>
        </p:txBody>
      </p:sp>
      <p:sp>
        <p:nvSpPr>
          <p:cNvPr id="242690" name="内容占位符 2"/>
          <p:cNvSpPr>
            <a:spLocks noGrp="1"/>
          </p:cNvSpPr>
          <p:nvPr>
            <p:ph idx="4294967295"/>
          </p:nvPr>
        </p:nvSpPr>
        <p:spPr/>
        <p:txBody>
          <a:bodyPr/>
          <a:lstStyle/>
          <a:p>
            <a:pPr eaLnBrk="1" hangingPunct="1"/>
            <a:endParaRPr lang="zh-CN" altLang="en-US" smtClean="0"/>
          </a:p>
        </p:txBody>
      </p:sp>
      <p:sp>
        <p:nvSpPr>
          <p:cNvPr id="5" name="TextBox 4"/>
          <p:cNvSpPr txBox="1"/>
          <p:nvPr/>
        </p:nvSpPr>
        <p:spPr>
          <a:xfrm>
            <a:off x="215900" y="5661025"/>
            <a:ext cx="8928100" cy="82232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>
            <a:spAutoFit/>
          </a:bodyPr>
          <a:lstStyle/>
          <a:p>
            <a:pPr marL="342900" indent="-342900">
              <a:buFont typeface="Calibri" pitchFamily="34" charset="0"/>
              <a:buChar char="─"/>
              <a:defRPr/>
            </a:pPr>
            <a:r>
              <a:rPr lang="en-US" altLang="zh-CN" sz="2400">
                <a:latin typeface="Calibri" pitchFamily="34" charset="0"/>
              </a:rPr>
              <a:t>Line Network is undetectable!</a:t>
            </a:r>
          </a:p>
          <a:p>
            <a:pPr marL="342900" indent="-342900">
              <a:buFont typeface="Calibri" pitchFamily="34" charset="0"/>
              <a:buChar char="─"/>
              <a:defRPr/>
            </a:pPr>
            <a:r>
              <a:rPr lang="en-US" altLang="zh-CN" sz="2400">
                <a:latin typeface="Calibri" pitchFamily="34" charset="0"/>
              </a:rPr>
              <a:t>Can multiple observations help?</a:t>
            </a:r>
          </a:p>
        </p:txBody>
      </p:sp>
      <p:sp>
        <p:nvSpPr>
          <p:cNvPr id="242692" name="AutoShape 5" descr="9k="/>
          <p:cNvSpPr>
            <a:spLocks noChangeAspect="1" noChangeArrowheads="1"/>
          </p:cNvSpPr>
          <p:nvPr/>
        </p:nvSpPr>
        <p:spPr bwMode="auto">
          <a:xfrm>
            <a:off x="3524250" y="2338388"/>
            <a:ext cx="2095500" cy="2181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2693" name="AutoShape 6" descr="9k="/>
          <p:cNvSpPr>
            <a:spLocks noChangeAspect="1" noChangeArrowheads="1"/>
          </p:cNvSpPr>
          <p:nvPr/>
        </p:nvSpPr>
        <p:spPr bwMode="auto">
          <a:xfrm>
            <a:off x="0" y="0"/>
            <a:ext cx="2095500" cy="2181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2694" name="AutoShape 7" descr="9k=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pic>
        <p:nvPicPr>
          <p:cNvPr id="242695" name="Picture 9" descr="Figure10_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87450" y="4406900"/>
            <a:ext cx="6840538" cy="1109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2696" name="Picture 15" descr="ANd9GcTlBlwhdj4SVRsxZDW9bDvPgCWDheegm9BMtFNxB8kNv9H-K1IqlA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11188" y="1557338"/>
            <a:ext cx="3816350" cy="2676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2697" name="Picture 17" descr="ANd9GcTCBB3lQBDHnF1V8gfsGDZAusBgJVZd4oa_bSLi0zcBYvhgh5VT5A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716463" y="1700213"/>
            <a:ext cx="3671887" cy="2443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689" name="标题 1"/>
          <p:cNvSpPr>
            <a:spLocks noGrp="1"/>
          </p:cNvSpPr>
          <p:nvPr>
            <p:ph type="title" idx="4294967295"/>
          </p:nvPr>
        </p:nvSpPr>
        <p:spPr>
          <a:xfrm>
            <a:off x="0" y="274638"/>
            <a:ext cx="9036050" cy="1143000"/>
          </a:xfrm>
        </p:spPr>
        <p:txBody>
          <a:bodyPr/>
          <a:lstStyle/>
          <a:p>
            <a:pPr algn="l" eaLnBrk="1" hangingPunct="1"/>
            <a:r>
              <a:rPr lang="en-US" altLang="zh-CN" smtClean="0">
                <a:solidFill>
                  <a:srgbClr val="00B050"/>
                </a:solidFill>
              </a:rPr>
              <a:t>Minimum Detectability</a:t>
            </a:r>
            <a:endParaRPr lang="zh-CN" altLang="en-US" smtClean="0">
              <a:solidFill>
                <a:srgbClr val="00B050"/>
              </a:solidFill>
            </a:endParaRPr>
          </a:p>
        </p:txBody>
      </p:sp>
      <p:sp>
        <p:nvSpPr>
          <p:cNvPr id="242690" name="内容占位符 2"/>
          <p:cNvSpPr>
            <a:spLocks noGrp="1"/>
          </p:cNvSpPr>
          <p:nvPr>
            <p:ph idx="4294967295"/>
          </p:nvPr>
        </p:nvSpPr>
        <p:spPr/>
        <p:txBody>
          <a:bodyPr/>
          <a:lstStyle/>
          <a:p>
            <a:pPr eaLnBrk="1" hangingPunct="1"/>
            <a:r>
              <a:rPr lang="en-US" altLang="zh-CN" dirty="0" smtClean="0"/>
              <a:t>For finite </a:t>
            </a:r>
            <a:r>
              <a:rPr lang="en-US" altLang="zh-CN" i="1" dirty="0" smtClean="0"/>
              <a:t>n</a:t>
            </a:r>
            <a:endParaRPr lang="zh-CN" altLang="en-US" i="1" dirty="0" smtClean="0"/>
          </a:p>
        </p:txBody>
      </p:sp>
      <p:sp>
        <p:nvSpPr>
          <p:cNvPr id="242692" name="AutoShape 5" descr="9k="/>
          <p:cNvSpPr>
            <a:spLocks noChangeAspect="1" noChangeArrowheads="1"/>
          </p:cNvSpPr>
          <p:nvPr/>
        </p:nvSpPr>
        <p:spPr bwMode="auto">
          <a:xfrm>
            <a:off x="3524250" y="2338388"/>
            <a:ext cx="2095500" cy="2181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2693" name="AutoShape 6" descr="9k="/>
          <p:cNvSpPr>
            <a:spLocks noChangeAspect="1" noChangeArrowheads="1"/>
          </p:cNvSpPr>
          <p:nvPr/>
        </p:nvSpPr>
        <p:spPr bwMode="auto">
          <a:xfrm>
            <a:off x="0" y="0"/>
            <a:ext cx="2095500" cy="2181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2694" name="AutoShape 7" descr="9k=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pic>
        <p:nvPicPr>
          <p:cNvPr id="2785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43608" y="2780928"/>
            <a:ext cx="5882778" cy="3013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689" name="标题 1"/>
          <p:cNvSpPr>
            <a:spLocks noGrp="1"/>
          </p:cNvSpPr>
          <p:nvPr>
            <p:ph type="title" idx="4294967295"/>
          </p:nvPr>
        </p:nvSpPr>
        <p:spPr>
          <a:xfrm>
            <a:off x="0" y="274638"/>
            <a:ext cx="9036050" cy="1143000"/>
          </a:xfrm>
        </p:spPr>
        <p:txBody>
          <a:bodyPr/>
          <a:lstStyle/>
          <a:p>
            <a:pPr algn="l" eaLnBrk="1" hangingPunct="1"/>
            <a:r>
              <a:rPr lang="en-US" altLang="zh-CN" smtClean="0">
                <a:solidFill>
                  <a:srgbClr val="00B050"/>
                </a:solidFill>
              </a:rPr>
              <a:t>Minimum Detectability</a:t>
            </a:r>
            <a:endParaRPr lang="zh-CN" altLang="en-US" smtClean="0">
              <a:solidFill>
                <a:srgbClr val="00B050"/>
              </a:solidFill>
            </a:endParaRPr>
          </a:p>
        </p:txBody>
      </p:sp>
      <p:sp>
        <p:nvSpPr>
          <p:cNvPr id="242690" name="内容占位符 2"/>
          <p:cNvSpPr>
            <a:spLocks noGrp="1"/>
          </p:cNvSpPr>
          <p:nvPr>
            <p:ph idx="4294967295"/>
          </p:nvPr>
        </p:nvSpPr>
        <p:spPr>
          <a:xfrm>
            <a:off x="395536" y="1268760"/>
            <a:ext cx="8229600" cy="4525963"/>
          </a:xfrm>
        </p:spPr>
        <p:txBody>
          <a:bodyPr/>
          <a:lstStyle/>
          <a:p>
            <a:pPr eaLnBrk="1" hangingPunct="1"/>
            <a:r>
              <a:rPr lang="en-US" altLang="zh-CN" dirty="0" smtClean="0"/>
              <a:t>For asymptotically large </a:t>
            </a:r>
            <a:r>
              <a:rPr lang="en-US" altLang="zh-CN" i="1" dirty="0" smtClean="0"/>
              <a:t>n</a:t>
            </a:r>
            <a:endParaRPr lang="zh-CN" altLang="en-US" i="1" dirty="0" smtClean="0"/>
          </a:p>
        </p:txBody>
      </p:sp>
      <p:sp>
        <p:nvSpPr>
          <p:cNvPr id="242692" name="AutoShape 5" descr="9k="/>
          <p:cNvSpPr>
            <a:spLocks noChangeAspect="1" noChangeArrowheads="1"/>
          </p:cNvSpPr>
          <p:nvPr/>
        </p:nvSpPr>
        <p:spPr bwMode="auto">
          <a:xfrm>
            <a:off x="3524250" y="2338388"/>
            <a:ext cx="2095500" cy="2181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2693" name="AutoShape 6" descr="9k="/>
          <p:cNvSpPr>
            <a:spLocks noChangeAspect="1" noChangeArrowheads="1"/>
          </p:cNvSpPr>
          <p:nvPr/>
        </p:nvSpPr>
        <p:spPr bwMode="auto">
          <a:xfrm>
            <a:off x="0" y="0"/>
            <a:ext cx="2095500" cy="2181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2694" name="AutoShape 7" descr="9k=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pic>
        <p:nvPicPr>
          <p:cNvPr id="27955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75656" y="2252514"/>
            <a:ext cx="6062040" cy="46054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0818" name="Picture 2" descr="n! \sim \sqrt{2 \pi n}\left(\frac{n}{e}\right)^n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23528" y="4437112"/>
            <a:ext cx="2091739" cy="587408"/>
          </a:xfrm>
          <a:prstGeom prst="rect">
            <a:avLst/>
          </a:prstGeom>
          <a:noFill/>
        </p:spPr>
      </p:pic>
      <p:sp>
        <p:nvSpPr>
          <p:cNvPr id="9" name="TextBox 6"/>
          <p:cNvSpPr txBox="1">
            <a:spLocks noChangeArrowheads="1"/>
          </p:cNvSpPr>
          <p:nvPr/>
        </p:nvSpPr>
        <p:spPr bwMode="auto">
          <a:xfrm>
            <a:off x="107504" y="4077072"/>
            <a:ext cx="338437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CN" dirty="0" err="1" smtClean="0">
                <a:latin typeface="Calibri" pitchFamily="34" charset="0"/>
              </a:rPr>
              <a:t>Stirling’s</a:t>
            </a:r>
            <a:r>
              <a:rPr lang="en-US" altLang="zh-CN" dirty="0" smtClean="0">
                <a:latin typeface="Calibri" pitchFamily="34" charset="0"/>
              </a:rPr>
              <a:t> asymptotic formula: </a:t>
            </a:r>
            <a:endParaRPr lang="en-US" altLang="zh-CN" dirty="0"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689" name="标题 1"/>
          <p:cNvSpPr>
            <a:spLocks noGrp="1"/>
          </p:cNvSpPr>
          <p:nvPr>
            <p:ph type="title" idx="4294967295"/>
          </p:nvPr>
        </p:nvSpPr>
        <p:spPr>
          <a:xfrm>
            <a:off x="0" y="274638"/>
            <a:ext cx="9036050" cy="1143000"/>
          </a:xfrm>
        </p:spPr>
        <p:txBody>
          <a:bodyPr/>
          <a:lstStyle/>
          <a:p>
            <a:pPr algn="l" eaLnBrk="1" hangingPunct="1"/>
            <a:r>
              <a:rPr lang="en-US" altLang="zh-CN" dirty="0" err="1" smtClean="0">
                <a:solidFill>
                  <a:srgbClr val="00B050"/>
                </a:solidFill>
              </a:rPr>
              <a:t>Detectability</a:t>
            </a:r>
            <a:endParaRPr lang="zh-CN" altLang="en-US" dirty="0" smtClean="0">
              <a:solidFill>
                <a:srgbClr val="00B050"/>
              </a:solidFill>
            </a:endParaRPr>
          </a:p>
        </p:txBody>
      </p:sp>
      <p:sp>
        <p:nvSpPr>
          <p:cNvPr id="242690" name="内容占位符 2"/>
          <p:cNvSpPr>
            <a:spLocks noGrp="1"/>
          </p:cNvSpPr>
          <p:nvPr>
            <p:ph idx="4294967295"/>
          </p:nvPr>
        </p:nvSpPr>
        <p:spPr/>
        <p:txBody>
          <a:bodyPr/>
          <a:lstStyle/>
          <a:p>
            <a:pPr eaLnBrk="1" hangingPunct="1"/>
            <a:endParaRPr lang="zh-CN" altLang="en-US" smtClean="0"/>
          </a:p>
        </p:txBody>
      </p:sp>
      <p:sp>
        <p:nvSpPr>
          <p:cNvPr id="5" name="TextBox 4"/>
          <p:cNvSpPr txBox="1"/>
          <p:nvPr/>
        </p:nvSpPr>
        <p:spPr>
          <a:xfrm>
            <a:off x="215900" y="5517232"/>
            <a:ext cx="8928100" cy="12003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>
            <a:spAutoFit/>
          </a:bodyPr>
          <a:lstStyle/>
          <a:p>
            <a:pPr marL="342900" indent="-342900">
              <a:buFont typeface="Calibri" pitchFamily="34" charset="0"/>
              <a:buChar char="─"/>
              <a:defRPr/>
            </a:pPr>
            <a:r>
              <a:rPr lang="en-US" altLang="zh-CN" sz="2400" dirty="0" smtClean="0">
                <a:latin typeface="Calibri" pitchFamily="34" charset="0"/>
              </a:rPr>
              <a:t>Degree-regular tree with degree strictly larger than 2 is </a:t>
            </a:r>
            <a:r>
              <a:rPr lang="en-US" altLang="zh-CN" sz="2400" dirty="0" err="1" smtClean="0">
                <a:latin typeface="Calibri" pitchFamily="34" charset="0"/>
              </a:rPr>
              <a:t>asymtotically</a:t>
            </a:r>
            <a:r>
              <a:rPr lang="en-US" altLang="zh-CN" sz="2400" dirty="0" smtClean="0">
                <a:latin typeface="Calibri" pitchFamily="34" charset="0"/>
              </a:rPr>
              <a:t> detectable</a:t>
            </a:r>
            <a:endParaRPr lang="en-US" altLang="zh-CN" sz="2400" dirty="0">
              <a:latin typeface="Calibri" pitchFamily="34" charset="0"/>
            </a:endParaRPr>
          </a:p>
          <a:p>
            <a:pPr marL="342900" indent="-342900">
              <a:buFont typeface="Calibri" pitchFamily="34" charset="0"/>
              <a:buChar char="─"/>
              <a:defRPr/>
            </a:pPr>
            <a:r>
              <a:rPr lang="en-US" altLang="zh-CN" sz="2400" dirty="0" smtClean="0">
                <a:latin typeface="Calibri" pitchFamily="34" charset="0"/>
              </a:rPr>
              <a:t>Phase-Transition like phenomenon!</a:t>
            </a:r>
            <a:endParaRPr lang="en-US" altLang="zh-CN" sz="2400" dirty="0">
              <a:latin typeface="Calibri" pitchFamily="34" charset="0"/>
            </a:endParaRPr>
          </a:p>
        </p:txBody>
      </p:sp>
      <p:sp>
        <p:nvSpPr>
          <p:cNvPr id="242692" name="AutoShape 5" descr="9k="/>
          <p:cNvSpPr>
            <a:spLocks noChangeAspect="1" noChangeArrowheads="1"/>
          </p:cNvSpPr>
          <p:nvPr/>
        </p:nvSpPr>
        <p:spPr bwMode="auto">
          <a:xfrm>
            <a:off x="3524250" y="2338388"/>
            <a:ext cx="2095500" cy="2181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2693" name="AutoShape 6" descr="9k="/>
          <p:cNvSpPr>
            <a:spLocks noChangeAspect="1" noChangeArrowheads="1"/>
          </p:cNvSpPr>
          <p:nvPr/>
        </p:nvSpPr>
        <p:spPr bwMode="auto">
          <a:xfrm>
            <a:off x="0" y="0"/>
            <a:ext cx="2095500" cy="2181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2694" name="AutoShape 7" descr="9k=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pic>
        <p:nvPicPr>
          <p:cNvPr id="11" name="Picture 9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91680" y="1628800"/>
            <a:ext cx="5112568" cy="38310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689" name="标题 1"/>
          <p:cNvSpPr>
            <a:spLocks noGrp="1"/>
          </p:cNvSpPr>
          <p:nvPr>
            <p:ph type="title" idx="4294967295"/>
          </p:nvPr>
        </p:nvSpPr>
        <p:spPr>
          <a:xfrm>
            <a:off x="0" y="274638"/>
            <a:ext cx="9036050" cy="1143000"/>
          </a:xfrm>
        </p:spPr>
        <p:txBody>
          <a:bodyPr/>
          <a:lstStyle/>
          <a:p>
            <a:pPr algn="l" eaLnBrk="1" hangingPunct="1"/>
            <a:r>
              <a:rPr lang="en-US" altLang="zh-CN" dirty="0" smtClean="0">
                <a:solidFill>
                  <a:srgbClr val="00B050"/>
                </a:solidFill>
              </a:rPr>
              <a:t>Connection with Graph Convexity in Graph Theory</a:t>
            </a:r>
            <a:endParaRPr lang="zh-CN" altLang="en-US" dirty="0" smtClean="0">
              <a:solidFill>
                <a:srgbClr val="00B050"/>
              </a:solidFill>
            </a:endParaRPr>
          </a:p>
        </p:txBody>
      </p:sp>
      <p:sp>
        <p:nvSpPr>
          <p:cNvPr id="242690" name="内容占位符 2"/>
          <p:cNvSpPr>
            <a:spLocks noGrp="1"/>
          </p:cNvSpPr>
          <p:nvPr>
            <p:ph idx="4294967295"/>
          </p:nvPr>
        </p:nvSpPr>
        <p:spPr/>
        <p:txBody>
          <a:bodyPr/>
          <a:lstStyle/>
          <a:p>
            <a:pPr eaLnBrk="1" hangingPunct="1"/>
            <a:r>
              <a:rPr lang="en-US" altLang="zh-CN" dirty="0" smtClean="0"/>
              <a:t>Recall that </a:t>
            </a:r>
            <a:endParaRPr lang="zh-CN" altLang="en-US" dirty="0" smtClean="0"/>
          </a:p>
        </p:txBody>
      </p:sp>
      <p:sp>
        <p:nvSpPr>
          <p:cNvPr id="242692" name="AutoShape 5" descr="9k="/>
          <p:cNvSpPr>
            <a:spLocks noChangeAspect="1" noChangeArrowheads="1"/>
          </p:cNvSpPr>
          <p:nvPr/>
        </p:nvSpPr>
        <p:spPr bwMode="auto">
          <a:xfrm>
            <a:off x="3524250" y="2338388"/>
            <a:ext cx="2095500" cy="2181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2693" name="AutoShape 6" descr="9k="/>
          <p:cNvSpPr>
            <a:spLocks noChangeAspect="1" noChangeArrowheads="1"/>
          </p:cNvSpPr>
          <p:nvPr/>
        </p:nvSpPr>
        <p:spPr bwMode="auto">
          <a:xfrm>
            <a:off x="0" y="0"/>
            <a:ext cx="2095500" cy="2181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2694" name="AutoShape 7" descr="9k=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graphicFrame>
        <p:nvGraphicFramePr>
          <p:cNvPr id="9" name="Object 4"/>
          <p:cNvGraphicFramePr>
            <a:graphicFrameLocks noChangeAspect="1"/>
          </p:cNvGraphicFramePr>
          <p:nvPr/>
        </p:nvGraphicFramePr>
        <p:xfrm>
          <a:off x="2915816" y="1700808"/>
          <a:ext cx="3024187" cy="784225"/>
        </p:xfrm>
        <a:graphic>
          <a:graphicData uri="http://schemas.openxmlformats.org/presentationml/2006/ole">
            <p:oleObj spid="_x0000_s354306" name="Equation" r:id="rId4" imgW="1422360" imgH="368280" progId="">
              <p:embed/>
            </p:oleObj>
          </a:graphicData>
        </a:graphic>
      </p:graphicFrame>
      <p:sp>
        <p:nvSpPr>
          <p:cNvPr id="10" name="TextBox 6"/>
          <p:cNvSpPr txBox="1">
            <a:spLocks noChangeArrowheads="1"/>
          </p:cNvSpPr>
          <p:nvPr/>
        </p:nvSpPr>
        <p:spPr bwMode="auto">
          <a:xfrm>
            <a:off x="4211960" y="2420888"/>
            <a:ext cx="46799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dirty="0">
                <a:latin typeface="Calibri" pitchFamily="34" charset="0"/>
              </a:rPr>
              <a:t>Shah and </a:t>
            </a:r>
            <a:r>
              <a:rPr lang="en-US" altLang="zh-CN" dirty="0" err="1">
                <a:latin typeface="Calibri" pitchFamily="34" charset="0"/>
              </a:rPr>
              <a:t>Zuman</a:t>
            </a:r>
            <a:endParaRPr lang="en-US" altLang="zh-CN" dirty="0">
              <a:latin typeface="Calibri" pitchFamily="34" charset="0"/>
            </a:endParaRPr>
          </a:p>
          <a:p>
            <a:r>
              <a:rPr lang="en-US" altLang="zh-CN" dirty="0">
                <a:latin typeface="Calibri" pitchFamily="34" charset="0"/>
              </a:rPr>
              <a:t>IEEE Transactions on Information Theory 2011</a:t>
            </a:r>
            <a:endParaRPr lang="zh-CN" altLang="en-US" dirty="0">
              <a:latin typeface="Calibri" pitchFamily="34" charset="0"/>
            </a:endParaRPr>
          </a:p>
        </p:txBody>
      </p:sp>
      <p:pic>
        <p:nvPicPr>
          <p:cNvPr id="354307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23528" y="3356992"/>
            <a:ext cx="8343901" cy="358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4308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835696" y="3901994"/>
            <a:ext cx="5792738" cy="27178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689" name="标题 1"/>
          <p:cNvSpPr>
            <a:spLocks noGrp="1"/>
          </p:cNvSpPr>
          <p:nvPr>
            <p:ph type="title" idx="4294967295"/>
          </p:nvPr>
        </p:nvSpPr>
        <p:spPr>
          <a:xfrm>
            <a:off x="0" y="274638"/>
            <a:ext cx="9036050" cy="1143000"/>
          </a:xfrm>
        </p:spPr>
        <p:txBody>
          <a:bodyPr/>
          <a:lstStyle/>
          <a:p>
            <a:pPr algn="l" eaLnBrk="1" hangingPunct="1"/>
            <a:r>
              <a:rPr lang="en-US" altLang="zh-CN" dirty="0" smtClean="0">
                <a:solidFill>
                  <a:srgbClr val="00B050"/>
                </a:solidFill>
              </a:rPr>
              <a:t>Connection with Graph Convexity in Graph Theory</a:t>
            </a:r>
            <a:endParaRPr lang="zh-CN" altLang="en-US" dirty="0" smtClean="0">
              <a:solidFill>
                <a:srgbClr val="00B050"/>
              </a:solidFill>
            </a:endParaRPr>
          </a:p>
        </p:txBody>
      </p:sp>
      <p:sp>
        <p:nvSpPr>
          <p:cNvPr id="242690" name="内容占位符 2"/>
          <p:cNvSpPr>
            <a:spLocks noGrp="1"/>
          </p:cNvSpPr>
          <p:nvPr>
            <p:ph idx="4294967295"/>
          </p:nvPr>
        </p:nvSpPr>
        <p:spPr/>
        <p:txBody>
          <a:bodyPr/>
          <a:lstStyle/>
          <a:p>
            <a:pPr eaLnBrk="1" hangingPunct="1"/>
            <a:endParaRPr lang="en-US" altLang="zh-CN" dirty="0" smtClean="0"/>
          </a:p>
          <a:p>
            <a:pPr eaLnBrk="1" hangingPunct="1"/>
            <a:endParaRPr lang="en-US" altLang="zh-CN" dirty="0" smtClean="0"/>
          </a:p>
          <a:p>
            <a:pPr eaLnBrk="1" hangingPunct="1"/>
            <a:endParaRPr lang="en-US" altLang="zh-CN" dirty="0" smtClean="0"/>
          </a:p>
          <a:p>
            <a:pPr eaLnBrk="1" hangingPunct="1"/>
            <a:endParaRPr lang="en-US" altLang="zh-CN" dirty="0" smtClean="0"/>
          </a:p>
          <a:p>
            <a:pPr eaLnBrk="1" hangingPunct="1"/>
            <a:endParaRPr lang="en-US" altLang="zh-CN" dirty="0" smtClean="0"/>
          </a:p>
          <a:p>
            <a:pPr eaLnBrk="1" hangingPunct="1"/>
            <a:r>
              <a:rPr lang="en-US" altLang="zh-CN" dirty="0" smtClean="0"/>
              <a:t>Since </a:t>
            </a:r>
            <a:endParaRPr lang="zh-CN" altLang="en-US" dirty="0" smtClean="0"/>
          </a:p>
        </p:txBody>
      </p:sp>
      <p:sp>
        <p:nvSpPr>
          <p:cNvPr id="242692" name="AutoShape 5" descr="9k="/>
          <p:cNvSpPr>
            <a:spLocks noChangeAspect="1" noChangeArrowheads="1"/>
          </p:cNvSpPr>
          <p:nvPr/>
        </p:nvSpPr>
        <p:spPr bwMode="auto">
          <a:xfrm>
            <a:off x="3524250" y="2338388"/>
            <a:ext cx="2095500" cy="2181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2693" name="AutoShape 6" descr="9k="/>
          <p:cNvSpPr>
            <a:spLocks noChangeAspect="1" noChangeArrowheads="1"/>
          </p:cNvSpPr>
          <p:nvPr/>
        </p:nvSpPr>
        <p:spPr bwMode="auto">
          <a:xfrm>
            <a:off x="0" y="0"/>
            <a:ext cx="2095500" cy="2181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2694" name="AutoShape 7" descr="9k=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pic>
        <p:nvPicPr>
          <p:cNvPr id="35430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19672" y="1772816"/>
            <a:ext cx="5472608" cy="25676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533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979712" y="4509120"/>
            <a:ext cx="3560989" cy="5743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5333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339752" y="5085184"/>
            <a:ext cx="4820741" cy="1129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689" name="标题 1"/>
          <p:cNvSpPr>
            <a:spLocks noGrp="1"/>
          </p:cNvSpPr>
          <p:nvPr>
            <p:ph type="title" idx="4294967295"/>
          </p:nvPr>
        </p:nvSpPr>
        <p:spPr>
          <a:xfrm>
            <a:off x="0" y="274638"/>
            <a:ext cx="9036050" cy="1143000"/>
          </a:xfrm>
        </p:spPr>
        <p:txBody>
          <a:bodyPr/>
          <a:lstStyle/>
          <a:p>
            <a:pPr algn="l" eaLnBrk="1" hangingPunct="1"/>
            <a:r>
              <a:rPr lang="en-US" altLang="zh-CN" dirty="0" smtClean="0">
                <a:solidFill>
                  <a:srgbClr val="00B050"/>
                </a:solidFill>
              </a:rPr>
              <a:t>Alternative Characterization of Rumor </a:t>
            </a:r>
            <a:r>
              <a:rPr lang="en-US" altLang="zh-CN" dirty="0" err="1" smtClean="0">
                <a:solidFill>
                  <a:srgbClr val="00B050"/>
                </a:solidFill>
              </a:rPr>
              <a:t>Cente</a:t>
            </a:r>
            <a:endParaRPr lang="zh-CN" altLang="en-US" dirty="0" smtClean="0">
              <a:solidFill>
                <a:srgbClr val="00B050"/>
              </a:solidFill>
            </a:endParaRPr>
          </a:p>
        </p:txBody>
      </p:sp>
      <p:sp>
        <p:nvSpPr>
          <p:cNvPr id="242690" name="内容占位符 2"/>
          <p:cNvSpPr>
            <a:spLocks noGrp="1"/>
          </p:cNvSpPr>
          <p:nvPr>
            <p:ph idx="4294967295"/>
          </p:nvPr>
        </p:nvSpPr>
        <p:spPr/>
        <p:txBody>
          <a:bodyPr/>
          <a:lstStyle/>
          <a:p>
            <a:pPr eaLnBrk="1" hangingPunct="1"/>
            <a:endParaRPr lang="zh-CN" altLang="en-US" dirty="0" smtClean="0"/>
          </a:p>
        </p:txBody>
      </p:sp>
      <p:sp>
        <p:nvSpPr>
          <p:cNvPr id="242692" name="AutoShape 5" descr="9k="/>
          <p:cNvSpPr>
            <a:spLocks noChangeAspect="1" noChangeArrowheads="1"/>
          </p:cNvSpPr>
          <p:nvPr/>
        </p:nvSpPr>
        <p:spPr bwMode="auto">
          <a:xfrm>
            <a:off x="3524250" y="2338388"/>
            <a:ext cx="2095500" cy="2181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2693" name="AutoShape 6" descr="9k="/>
          <p:cNvSpPr>
            <a:spLocks noChangeAspect="1" noChangeArrowheads="1"/>
          </p:cNvSpPr>
          <p:nvPr/>
        </p:nvSpPr>
        <p:spPr bwMode="auto">
          <a:xfrm>
            <a:off x="0" y="0"/>
            <a:ext cx="2095500" cy="2181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2694" name="AutoShape 7" descr="9k=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pic>
        <p:nvPicPr>
          <p:cNvPr id="35635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20" y="1628800"/>
            <a:ext cx="8564811" cy="6701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635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2276872"/>
            <a:ext cx="2881858" cy="5981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6357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699792" y="3140968"/>
            <a:ext cx="2197406" cy="12499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6358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51520" y="4221088"/>
            <a:ext cx="3293716" cy="5600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TextBox 6"/>
          <p:cNvSpPr txBox="1">
            <a:spLocks noChangeArrowheads="1"/>
          </p:cNvSpPr>
          <p:nvPr/>
        </p:nvSpPr>
        <p:spPr bwMode="auto">
          <a:xfrm>
            <a:off x="467544" y="5085184"/>
            <a:ext cx="46799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dirty="0">
                <a:latin typeface="Calibri" pitchFamily="34" charset="0"/>
              </a:rPr>
              <a:t>Shah and </a:t>
            </a:r>
            <a:r>
              <a:rPr lang="en-US" altLang="zh-CN" dirty="0" err="1">
                <a:latin typeface="Calibri" pitchFamily="34" charset="0"/>
              </a:rPr>
              <a:t>Zuman</a:t>
            </a:r>
            <a:endParaRPr lang="en-US" altLang="zh-CN" dirty="0">
              <a:latin typeface="Calibri" pitchFamily="34" charset="0"/>
            </a:endParaRPr>
          </a:p>
          <a:p>
            <a:r>
              <a:rPr lang="en-US" altLang="zh-CN" dirty="0">
                <a:latin typeface="Calibri" pitchFamily="34" charset="0"/>
              </a:rPr>
              <a:t>IEEE Transactions on Information Theory 2011</a:t>
            </a:r>
            <a:endParaRPr lang="zh-CN" altLang="en-US" dirty="0"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689" name="标题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036050" cy="1143000"/>
          </a:xfrm>
        </p:spPr>
        <p:txBody>
          <a:bodyPr/>
          <a:lstStyle/>
          <a:p>
            <a:pPr algn="l" eaLnBrk="1" hangingPunct="1"/>
            <a:r>
              <a:rPr lang="en-US" altLang="zh-CN" dirty="0" smtClean="0">
                <a:solidFill>
                  <a:srgbClr val="00B050"/>
                </a:solidFill>
              </a:rPr>
              <a:t>Connection with Graph Theory</a:t>
            </a:r>
            <a:endParaRPr lang="zh-CN" altLang="en-US" dirty="0" smtClean="0">
              <a:solidFill>
                <a:srgbClr val="00B050"/>
              </a:solidFill>
            </a:endParaRPr>
          </a:p>
        </p:txBody>
      </p:sp>
      <p:sp>
        <p:nvSpPr>
          <p:cNvPr id="242690" name="内容占位符 2"/>
          <p:cNvSpPr>
            <a:spLocks noGrp="1"/>
          </p:cNvSpPr>
          <p:nvPr>
            <p:ph idx="4294967295"/>
          </p:nvPr>
        </p:nvSpPr>
        <p:spPr>
          <a:xfrm>
            <a:off x="251520" y="1196752"/>
            <a:ext cx="8892480" cy="4525963"/>
          </a:xfrm>
        </p:spPr>
        <p:txBody>
          <a:bodyPr/>
          <a:lstStyle/>
          <a:p>
            <a:pPr eaLnBrk="1" hangingPunct="1"/>
            <a:r>
              <a:rPr lang="en-US" altLang="zh-CN" dirty="0" smtClean="0"/>
              <a:t>Distance Centrality (Social Network Analysis)</a:t>
            </a:r>
          </a:p>
          <a:p>
            <a:pPr eaLnBrk="1" hangingPunct="1"/>
            <a:endParaRPr lang="en-US" altLang="zh-CN" dirty="0" smtClean="0"/>
          </a:p>
          <a:p>
            <a:pPr lvl="1" eaLnBrk="1" hangingPunct="1">
              <a:buNone/>
            </a:pPr>
            <a:r>
              <a:rPr lang="en-US" altLang="zh-CN" dirty="0" smtClean="0"/>
              <a:t>where          is  </a:t>
            </a:r>
            <a:r>
              <a:rPr lang="en-US" altLang="zh-CN" dirty="0" err="1" smtClean="0"/>
              <a:t>is</a:t>
            </a:r>
            <a:r>
              <a:rPr lang="en-US" altLang="zh-CN" dirty="0" smtClean="0"/>
              <a:t> the shortest path length between </a:t>
            </a:r>
            <a:r>
              <a:rPr lang="en-US" altLang="zh-CN" i="1" dirty="0" smtClean="0"/>
              <a:t>v</a:t>
            </a:r>
            <a:r>
              <a:rPr lang="en-US" altLang="zh-CN" dirty="0" smtClean="0"/>
              <a:t> and </a:t>
            </a:r>
            <a:r>
              <a:rPr lang="en-US" altLang="zh-CN" i="1" dirty="0" smtClean="0"/>
              <a:t>j (eccentricity)</a:t>
            </a:r>
          </a:p>
          <a:p>
            <a:pPr eaLnBrk="1" hangingPunct="1"/>
            <a:r>
              <a:rPr lang="en-US" altLang="zh-CN" dirty="0" smtClean="0"/>
              <a:t>Vertex in		with minimum distance centrality is called </a:t>
            </a:r>
            <a:r>
              <a:rPr lang="en-US" altLang="zh-CN" i="1" dirty="0" smtClean="0"/>
              <a:t>distance center</a:t>
            </a:r>
            <a:r>
              <a:rPr lang="en-US" altLang="zh-CN" dirty="0" smtClean="0"/>
              <a:t> </a:t>
            </a:r>
            <a:endParaRPr lang="zh-CN" altLang="en-US" dirty="0" smtClean="0"/>
          </a:p>
        </p:txBody>
      </p:sp>
      <p:sp>
        <p:nvSpPr>
          <p:cNvPr id="242692" name="AutoShape 5" descr="9k="/>
          <p:cNvSpPr>
            <a:spLocks noChangeAspect="1" noChangeArrowheads="1"/>
          </p:cNvSpPr>
          <p:nvPr/>
        </p:nvSpPr>
        <p:spPr bwMode="auto">
          <a:xfrm>
            <a:off x="3524250" y="2338388"/>
            <a:ext cx="2095500" cy="2181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2693" name="AutoShape 6" descr="9k="/>
          <p:cNvSpPr>
            <a:spLocks noChangeAspect="1" noChangeArrowheads="1"/>
          </p:cNvSpPr>
          <p:nvPr/>
        </p:nvSpPr>
        <p:spPr bwMode="auto">
          <a:xfrm>
            <a:off x="0" y="0"/>
            <a:ext cx="2095500" cy="2181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2694" name="AutoShape 7" descr="9k=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pic>
        <p:nvPicPr>
          <p:cNvPr id="35737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23728" y="1700808"/>
            <a:ext cx="4244990" cy="6325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738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67744" y="3284984"/>
            <a:ext cx="708844" cy="6923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Picture 9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83568" y="4321931"/>
            <a:ext cx="3384376" cy="25360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7381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691680" y="2348880"/>
            <a:ext cx="1096318" cy="5134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TextBox 6"/>
          <p:cNvSpPr txBox="1">
            <a:spLocks noChangeArrowheads="1"/>
          </p:cNvSpPr>
          <p:nvPr/>
        </p:nvSpPr>
        <p:spPr bwMode="auto">
          <a:xfrm>
            <a:off x="4139952" y="4365104"/>
            <a:ext cx="4752528" cy="2308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CN" dirty="0" smtClean="0">
                <a:latin typeface="Calibri" pitchFamily="34" charset="0"/>
              </a:rPr>
              <a:t>Distance from 1 to all shaded nodes:</a:t>
            </a:r>
          </a:p>
          <a:p>
            <a:r>
              <a:rPr lang="en-US" altLang="zh-CN" dirty="0" smtClean="0">
                <a:latin typeface="Calibri" pitchFamily="34" charset="0"/>
              </a:rPr>
              <a:t>From Node 1 to Node 2: 1</a:t>
            </a:r>
          </a:p>
          <a:p>
            <a:r>
              <a:rPr lang="en-US" altLang="zh-CN" dirty="0" smtClean="0">
                <a:latin typeface="Calibri" pitchFamily="34" charset="0"/>
              </a:rPr>
              <a:t>From Node 1 to Node 3: 2</a:t>
            </a:r>
          </a:p>
          <a:p>
            <a:r>
              <a:rPr lang="en-US" altLang="zh-CN" dirty="0" smtClean="0">
                <a:latin typeface="Calibri" pitchFamily="34" charset="0"/>
              </a:rPr>
              <a:t>From Node 1 to Node 4: 2</a:t>
            </a:r>
          </a:p>
          <a:p>
            <a:pPr>
              <a:buFont typeface="Symbol"/>
              <a:buChar char="Þ"/>
            </a:pPr>
            <a:r>
              <a:rPr lang="en-US" altLang="zh-CN" dirty="0" smtClean="0">
                <a:latin typeface="Calibri" pitchFamily="34" charset="0"/>
              </a:rPr>
              <a:t>Distance Centrality of Node 1 = 1+2+2=5</a:t>
            </a:r>
          </a:p>
          <a:p>
            <a:endParaRPr lang="en-US" altLang="zh-CN" dirty="0" smtClean="0">
              <a:latin typeface="Calibri" pitchFamily="34" charset="0"/>
            </a:endParaRPr>
          </a:p>
          <a:p>
            <a:r>
              <a:rPr lang="en-US" altLang="zh-CN" dirty="0" smtClean="0">
                <a:latin typeface="Calibri" pitchFamily="34" charset="0"/>
              </a:rPr>
              <a:t>Distance Centrality of Node 2 is 3, therefore Node 2 is </a:t>
            </a:r>
            <a:r>
              <a:rPr lang="en-US" altLang="zh-CN" i="1" dirty="0" smtClean="0">
                <a:latin typeface="Calibri" pitchFamily="34" charset="0"/>
              </a:rPr>
              <a:t>Distance Center</a:t>
            </a:r>
            <a:endParaRPr lang="zh-CN" altLang="en-US" dirty="0"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689" name="标题 1"/>
          <p:cNvSpPr>
            <a:spLocks noGrp="1"/>
          </p:cNvSpPr>
          <p:nvPr>
            <p:ph type="title" idx="4294967295"/>
          </p:nvPr>
        </p:nvSpPr>
        <p:spPr>
          <a:xfrm>
            <a:off x="0" y="274638"/>
            <a:ext cx="9036050" cy="1143000"/>
          </a:xfrm>
        </p:spPr>
        <p:txBody>
          <a:bodyPr/>
          <a:lstStyle/>
          <a:p>
            <a:pPr algn="l" eaLnBrk="1" hangingPunct="1"/>
            <a:r>
              <a:rPr lang="en-US" altLang="zh-CN" dirty="0" smtClean="0">
                <a:solidFill>
                  <a:srgbClr val="00B050"/>
                </a:solidFill>
              </a:rPr>
              <a:t>Connection with Graph Theory</a:t>
            </a:r>
            <a:endParaRPr lang="zh-CN" altLang="en-US" dirty="0" smtClean="0">
              <a:solidFill>
                <a:srgbClr val="00B050"/>
              </a:solidFill>
            </a:endParaRPr>
          </a:p>
        </p:txBody>
      </p:sp>
      <p:sp>
        <p:nvSpPr>
          <p:cNvPr id="242690" name="内容占位符 2"/>
          <p:cNvSpPr>
            <a:spLocks noGrp="1"/>
          </p:cNvSpPr>
          <p:nvPr>
            <p:ph idx="4294967295"/>
          </p:nvPr>
        </p:nvSpPr>
        <p:spPr>
          <a:xfrm>
            <a:off x="251520" y="1600200"/>
            <a:ext cx="8892480" cy="4525963"/>
          </a:xfrm>
        </p:spPr>
        <p:txBody>
          <a:bodyPr/>
          <a:lstStyle/>
          <a:p>
            <a:pPr eaLnBrk="1" hangingPunct="1"/>
            <a:r>
              <a:rPr lang="en-US" altLang="zh-CN" dirty="0" smtClean="0"/>
              <a:t>Mass of graph (Graph Theory)</a:t>
            </a:r>
          </a:p>
          <a:p>
            <a:pPr eaLnBrk="1" hangingPunct="1"/>
            <a:endParaRPr lang="en-US" altLang="zh-CN" dirty="0" smtClean="0"/>
          </a:p>
          <a:p>
            <a:pPr eaLnBrk="1" hangingPunct="1"/>
            <a:r>
              <a:rPr lang="en-US" altLang="zh-CN" dirty="0" smtClean="0"/>
              <a:t>Vertex in		with minimum weight is called </a:t>
            </a:r>
            <a:r>
              <a:rPr lang="en-US" altLang="zh-CN" i="1" dirty="0" smtClean="0"/>
              <a:t>mass center</a:t>
            </a:r>
            <a:r>
              <a:rPr lang="en-US" altLang="zh-CN" dirty="0" smtClean="0"/>
              <a:t> </a:t>
            </a:r>
            <a:endParaRPr lang="zh-CN" altLang="en-US" dirty="0" smtClean="0"/>
          </a:p>
        </p:txBody>
      </p:sp>
      <p:sp>
        <p:nvSpPr>
          <p:cNvPr id="242692" name="AutoShape 5" descr="9k="/>
          <p:cNvSpPr>
            <a:spLocks noChangeAspect="1" noChangeArrowheads="1"/>
          </p:cNvSpPr>
          <p:nvPr/>
        </p:nvSpPr>
        <p:spPr bwMode="auto">
          <a:xfrm>
            <a:off x="3524250" y="2338388"/>
            <a:ext cx="2095500" cy="2181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2693" name="AutoShape 6" descr="9k="/>
          <p:cNvSpPr>
            <a:spLocks noChangeAspect="1" noChangeArrowheads="1"/>
          </p:cNvSpPr>
          <p:nvPr/>
        </p:nvSpPr>
        <p:spPr bwMode="auto">
          <a:xfrm>
            <a:off x="0" y="0"/>
            <a:ext cx="2095500" cy="2181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2694" name="AutoShape 7" descr="9k=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pic>
        <p:nvPicPr>
          <p:cNvPr id="35738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95736" y="2708920"/>
            <a:ext cx="708844" cy="6923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Picture 9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80891" y="4149081"/>
            <a:ext cx="3615045" cy="27089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TextBox 6"/>
          <p:cNvSpPr txBox="1">
            <a:spLocks noChangeArrowheads="1"/>
          </p:cNvSpPr>
          <p:nvPr/>
        </p:nvSpPr>
        <p:spPr bwMode="auto">
          <a:xfrm>
            <a:off x="4139952" y="4365104"/>
            <a:ext cx="4752528" cy="17543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CN" dirty="0" err="1" smtClean="0">
                <a:latin typeface="Calibri" pitchFamily="34" charset="0"/>
              </a:rPr>
              <a:t>Subtree</a:t>
            </a:r>
            <a:r>
              <a:rPr lang="en-US" altLang="zh-CN" dirty="0" smtClean="0">
                <a:latin typeface="Calibri" pitchFamily="34" charset="0"/>
              </a:rPr>
              <a:t> of a child (Node 2) of Node 1 has size of 3</a:t>
            </a:r>
          </a:p>
          <a:p>
            <a:pPr>
              <a:buFont typeface="Symbol"/>
              <a:buChar char="Þ"/>
            </a:pPr>
            <a:r>
              <a:rPr lang="en-US" altLang="zh-CN" dirty="0" smtClean="0">
                <a:latin typeface="Calibri" pitchFamily="34" charset="0"/>
              </a:rPr>
              <a:t>Weight of Node 1 = 3</a:t>
            </a:r>
          </a:p>
          <a:p>
            <a:endParaRPr lang="en-US" altLang="zh-CN" dirty="0" smtClean="0">
              <a:latin typeface="Calibri" pitchFamily="34" charset="0"/>
            </a:endParaRPr>
          </a:p>
          <a:p>
            <a:r>
              <a:rPr lang="en-US" altLang="zh-CN" dirty="0" smtClean="0">
                <a:latin typeface="Calibri" pitchFamily="34" charset="0"/>
              </a:rPr>
              <a:t>Weight of Node 2 is 1 for its three </a:t>
            </a:r>
            <a:r>
              <a:rPr lang="en-US" altLang="zh-CN" dirty="0" err="1" smtClean="0">
                <a:latin typeface="Calibri" pitchFamily="34" charset="0"/>
              </a:rPr>
              <a:t>subtrees</a:t>
            </a:r>
            <a:r>
              <a:rPr lang="en-US" altLang="zh-CN" dirty="0" smtClean="0">
                <a:latin typeface="Calibri" pitchFamily="34" charset="0"/>
              </a:rPr>
              <a:t>, therefore Node 2 is </a:t>
            </a:r>
            <a:r>
              <a:rPr lang="en-US" altLang="zh-CN" i="1" dirty="0" smtClean="0">
                <a:latin typeface="Calibri" pitchFamily="34" charset="0"/>
              </a:rPr>
              <a:t>Mass Center</a:t>
            </a:r>
            <a:endParaRPr lang="zh-CN" altLang="en-US" dirty="0">
              <a:latin typeface="Calibri" pitchFamily="34" charset="0"/>
            </a:endParaRPr>
          </a:p>
        </p:txBody>
      </p:sp>
      <p:pic>
        <p:nvPicPr>
          <p:cNvPr id="358402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043608" y="2276872"/>
            <a:ext cx="1969904" cy="4642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8403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915816" y="2204864"/>
            <a:ext cx="2592288" cy="5635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8404" name="Picture 4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843808" y="3356992"/>
            <a:ext cx="5994822" cy="5988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833" name="标题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algn="l" eaLnBrk="1" hangingPunct="1"/>
            <a:r>
              <a:rPr lang="en-US" altLang="zh-CN" sz="4000" smtClean="0">
                <a:solidFill>
                  <a:srgbClr val="00B050"/>
                </a:solidFill>
              </a:rPr>
              <a:t>Motivation</a:t>
            </a:r>
            <a:endParaRPr lang="zh-CN" altLang="en-US" sz="4000" smtClean="0">
              <a:solidFill>
                <a:srgbClr val="00B050"/>
              </a:solidFill>
            </a:endParaRPr>
          </a:p>
        </p:txBody>
      </p:sp>
      <p:sp>
        <p:nvSpPr>
          <p:cNvPr id="248834" name="TextBox 1"/>
          <p:cNvSpPr txBox="1">
            <a:spLocks noChangeArrowheads="1"/>
          </p:cNvSpPr>
          <p:nvPr/>
        </p:nvSpPr>
        <p:spPr bwMode="auto">
          <a:xfrm>
            <a:off x="539750" y="1125538"/>
            <a:ext cx="8069263" cy="2954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>
            <a:spAutoFit/>
          </a:bodyPr>
          <a:lstStyle/>
          <a:p>
            <a:pPr>
              <a:lnSpc>
                <a:spcPts val="6000"/>
              </a:lnSpc>
              <a:tabLst>
                <a:tab pos="2527300" algn="l"/>
                <a:tab pos="3898900" algn="l"/>
              </a:tabLst>
            </a:pPr>
            <a:r>
              <a:rPr lang="en-US" altLang="zh-CN" sz="4900">
                <a:solidFill>
                  <a:srgbClr val="04617B"/>
                </a:solidFill>
                <a:latin typeface="Calibri" pitchFamily="34" charset="0"/>
              </a:rPr>
              <a:t>2003 SARS </a:t>
            </a:r>
            <a:r>
              <a:rPr lang="en-US" altLang="zh-CN" sz="2800">
                <a:solidFill>
                  <a:srgbClr val="04617B"/>
                </a:solidFill>
                <a:latin typeface="Calibri" pitchFamily="34" charset="0"/>
              </a:rPr>
              <a:t>(severe acute respiratory syndrome)</a:t>
            </a:r>
            <a:endParaRPr lang="en-US" altLang="zh-CN">
              <a:latin typeface="Calibri" pitchFamily="34" charset="0"/>
            </a:endParaRPr>
          </a:p>
          <a:p>
            <a:pPr>
              <a:lnSpc>
                <a:spcPts val="1000"/>
              </a:lnSpc>
              <a:tabLst>
                <a:tab pos="2527300" algn="l"/>
                <a:tab pos="3898900" algn="l"/>
              </a:tabLst>
            </a:pPr>
            <a:endParaRPr lang="en-US" altLang="zh-CN">
              <a:latin typeface="Calibri" pitchFamily="34" charset="0"/>
            </a:endParaRPr>
          </a:p>
          <a:p>
            <a:pPr>
              <a:lnSpc>
                <a:spcPts val="3000"/>
              </a:lnSpc>
              <a:tabLst>
                <a:tab pos="2527300" algn="l"/>
                <a:tab pos="3898900" algn="l"/>
              </a:tabLst>
            </a:pPr>
            <a:r>
              <a:rPr lang="en-US" altLang="zh-CN">
                <a:latin typeface="Calibri" pitchFamily="34" charset="0"/>
              </a:rPr>
              <a:t>	</a:t>
            </a:r>
            <a:endParaRPr lang="en-US" altLang="zh-CN" sz="1900">
              <a:solidFill>
                <a:srgbClr val="000000"/>
              </a:solidFill>
              <a:latin typeface="Constantia" pitchFamily="18" charset="0"/>
            </a:endParaRPr>
          </a:p>
          <a:p>
            <a:pPr>
              <a:lnSpc>
                <a:spcPts val="1000"/>
              </a:lnSpc>
              <a:tabLst>
                <a:tab pos="2527300" algn="l"/>
                <a:tab pos="3898900" algn="l"/>
              </a:tabLst>
            </a:pPr>
            <a:endParaRPr lang="en-US" altLang="zh-CN">
              <a:latin typeface="Calibri" pitchFamily="34" charset="0"/>
            </a:endParaRPr>
          </a:p>
          <a:p>
            <a:pPr>
              <a:lnSpc>
                <a:spcPts val="1000"/>
              </a:lnSpc>
              <a:tabLst>
                <a:tab pos="2527300" algn="l"/>
                <a:tab pos="3898900" algn="l"/>
              </a:tabLst>
            </a:pPr>
            <a:endParaRPr lang="en-US" altLang="zh-CN">
              <a:latin typeface="Calibri" pitchFamily="34" charset="0"/>
            </a:endParaRPr>
          </a:p>
          <a:p>
            <a:pPr>
              <a:lnSpc>
                <a:spcPts val="1000"/>
              </a:lnSpc>
              <a:tabLst>
                <a:tab pos="2527300" algn="l"/>
                <a:tab pos="3898900" algn="l"/>
              </a:tabLst>
            </a:pPr>
            <a:endParaRPr lang="en-US" altLang="zh-CN">
              <a:latin typeface="Calibri" pitchFamily="34" charset="0"/>
            </a:endParaRPr>
          </a:p>
          <a:p>
            <a:pPr>
              <a:lnSpc>
                <a:spcPts val="1000"/>
              </a:lnSpc>
              <a:tabLst>
                <a:tab pos="2527300" algn="l"/>
                <a:tab pos="3898900" algn="l"/>
              </a:tabLst>
            </a:pPr>
            <a:endParaRPr lang="en-US" altLang="zh-CN">
              <a:latin typeface="Calibri" pitchFamily="34" charset="0"/>
            </a:endParaRPr>
          </a:p>
          <a:p>
            <a:pPr>
              <a:lnSpc>
                <a:spcPts val="1000"/>
              </a:lnSpc>
              <a:tabLst>
                <a:tab pos="2527300" algn="l"/>
                <a:tab pos="3898900" algn="l"/>
              </a:tabLst>
            </a:pPr>
            <a:endParaRPr lang="en-US" altLang="zh-CN">
              <a:latin typeface="Calibri" pitchFamily="34" charset="0"/>
            </a:endParaRPr>
          </a:p>
          <a:p>
            <a:pPr>
              <a:lnSpc>
                <a:spcPts val="1000"/>
              </a:lnSpc>
              <a:tabLst>
                <a:tab pos="2527300" algn="l"/>
                <a:tab pos="3898900" algn="l"/>
              </a:tabLst>
            </a:pPr>
            <a:endParaRPr lang="en-US" altLang="zh-CN">
              <a:latin typeface="Calibri" pitchFamily="34" charset="0"/>
            </a:endParaRPr>
          </a:p>
          <a:p>
            <a:pPr>
              <a:lnSpc>
                <a:spcPts val="1000"/>
              </a:lnSpc>
              <a:tabLst>
                <a:tab pos="2527300" algn="l"/>
                <a:tab pos="3898900" algn="l"/>
              </a:tabLst>
            </a:pPr>
            <a:endParaRPr lang="en-US" altLang="zh-CN">
              <a:latin typeface="Calibri" pitchFamily="34" charset="0"/>
            </a:endParaRPr>
          </a:p>
          <a:p>
            <a:pPr>
              <a:lnSpc>
                <a:spcPts val="1000"/>
              </a:lnSpc>
              <a:tabLst>
                <a:tab pos="2527300" algn="l"/>
                <a:tab pos="3898900" algn="l"/>
              </a:tabLst>
            </a:pPr>
            <a:endParaRPr lang="en-US" altLang="zh-CN">
              <a:latin typeface="Calibri" pitchFamily="34" charset="0"/>
            </a:endParaRPr>
          </a:p>
          <a:p>
            <a:pPr>
              <a:lnSpc>
                <a:spcPts val="1000"/>
              </a:lnSpc>
              <a:tabLst>
                <a:tab pos="2527300" algn="l"/>
                <a:tab pos="3898900" algn="l"/>
              </a:tabLst>
            </a:pPr>
            <a:endParaRPr lang="en-US" altLang="zh-CN">
              <a:latin typeface="Calibri" pitchFamily="34" charset="0"/>
            </a:endParaRPr>
          </a:p>
          <a:p>
            <a:pPr>
              <a:lnSpc>
                <a:spcPts val="3900"/>
              </a:lnSpc>
              <a:tabLst>
                <a:tab pos="2527300" algn="l"/>
                <a:tab pos="3898900" algn="l"/>
              </a:tabLst>
            </a:pPr>
            <a:r>
              <a:rPr lang="en-US" altLang="zh-CN">
                <a:latin typeface="Calibri" pitchFamily="34" charset="0"/>
              </a:rPr>
              <a:t>		</a:t>
            </a:r>
            <a:endParaRPr lang="en-US" altLang="zh-CN" sz="3100" b="1">
              <a:solidFill>
                <a:srgbClr val="000000"/>
              </a:solidFill>
              <a:latin typeface="Constantia" pitchFamily="18" charset="0"/>
            </a:endParaRPr>
          </a:p>
        </p:txBody>
      </p:sp>
      <p:pic>
        <p:nvPicPr>
          <p:cNvPr id="248835" name="Picture 16" descr="SNA-SARS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92275" y="1773238"/>
            <a:ext cx="5738813" cy="4891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8836" name="TextBox 1"/>
          <p:cNvSpPr txBox="1">
            <a:spLocks noChangeArrowheads="1"/>
          </p:cNvSpPr>
          <p:nvPr/>
        </p:nvSpPr>
        <p:spPr bwMode="auto">
          <a:xfrm>
            <a:off x="5148263" y="6534150"/>
            <a:ext cx="4321175" cy="350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>
            <a:spAutoFit/>
          </a:bodyPr>
          <a:lstStyle/>
          <a:p>
            <a:pPr>
              <a:lnSpc>
                <a:spcPts val="2400"/>
              </a:lnSpc>
            </a:pPr>
            <a:r>
              <a:rPr lang="en-US" altLang="zh-CN" sz="1200">
                <a:solidFill>
                  <a:srgbClr val="000000"/>
                </a:solidFill>
                <a:latin typeface="Constantia" pitchFamily="18" charset="0"/>
              </a:rPr>
              <a:t>Source: The University of Arizona Artificial Intelligence Lab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689" name="标题 1"/>
          <p:cNvSpPr>
            <a:spLocks noGrp="1"/>
          </p:cNvSpPr>
          <p:nvPr>
            <p:ph type="title" idx="4294967295"/>
          </p:nvPr>
        </p:nvSpPr>
        <p:spPr>
          <a:xfrm>
            <a:off x="0" y="274638"/>
            <a:ext cx="9036050" cy="1143000"/>
          </a:xfrm>
        </p:spPr>
        <p:txBody>
          <a:bodyPr/>
          <a:lstStyle/>
          <a:p>
            <a:pPr algn="l" eaLnBrk="1" hangingPunct="1"/>
            <a:r>
              <a:rPr lang="en-US" altLang="zh-CN" dirty="0" smtClean="0">
                <a:solidFill>
                  <a:srgbClr val="00B050"/>
                </a:solidFill>
              </a:rPr>
              <a:t>Connection with Graph Theory</a:t>
            </a:r>
            <a:endParaRPr lang="zh-CN" altLang="en-US" dirty="0" smtClean="0">
              <a:solidFill>
                <a:srgbClr val="00B050"/>
              </a:solidFill>
            </a:endParaRPr>
          </a:p>
        </p:txBody>
      </p:sp>
      <p:sp>
        <p:nvSpPr>
          <p:cNvPr id="242692" name="AutoShape 5" descr="9k="/>
          <p:cNvSpPr>
            <a:spLocks noChangeAspect="1" noChangeArrowheads="1"/>
          </p:cNvSpPr>
          <p:nvPr/>
        </p:nvSpPr>
        <p:spPr bwMode="auto">
          <a:xfrm>
            <a:off x="3524250" y="2338388"/>
            <a:ext cx="2095500" cy="2181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2693" name="AutoShape 6" descr="9k="/>
          <p:cNvSpPr>
            <a:spLocks noChangeAspect="1" noChangeArrowheads="1"/>
          </p:cNvSpPr>
          <p:nvPr/>
        </p:nvSpPr>
        <p:spPr bwMode="auto">
          <a:xfrm>
            <a:off x="0" y="0"/>
            <a:ext cx="2095500" cy="2181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2694" name="AutoShape 7" descr="9k=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pic>
        <p:nvPicPr>
          <p:cNvPr id="3594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208280" y="1988840"/>
            <a:ext cx="9352280" cy="29854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689" name="标题 1"/>
          <p:cNvSpPr>
            <a:spLocks noGrp="1"/>
          </p:cNvSpPr>
          <p:nvPr>
            <p:ph type="title" idx="4294967295"/>
          </p:nvPr>
        </p:nvSpPr>
        <p:spPr>
          <a:xfrm>
            <a:off x="0" y="274638"/>
            <a:ext cx="9036050" cy="1143000"/>
          </a:xfrm>
        </p:spPr>
        <p:txBody>
          <a:bodyPr/>
          <a:lstStyle/>
          <a:p>
            <a:pPr algn="l" eaLnBrk="1" hangingPunct="1"/>
            <a:r>
              <a:rPr lang="en-US" altLang="zh-CN" dirty="0" smtClean="0">
                <a:solidFill>
                  <a:srgbClr val="00B050"/>
                </a:solidFill>
              </a:rPr>
              <a:t>Connection with Graph Theory</a:t>
            </a:r>
            <a:endParaRPr lang="zh-CN" altLang="en-US" dirty="0" smtClean="0">
              <a:solidFill>
                <a:srgbClr val="00B050"/>
              </a:solidFill>
            </a:endParaRPr>
          </a:p>
        </p:txBody>
      </p:sp>
      <p:sp>
        <p:nvSpPr>
          <p:cNvPr id="242692" name="AutoShape 5" descr="9k="/>
          <p:cNvSpPr>
            <a:spLocks noChangeAspect="1" noChangeArrowheads="1"/>
          </p:cNvSpPr>
          <p:nvPr/>
        </p:nvSpPr>
        <p:spPr bwMode="auto">
          <a:xfrm>
            <a:off x="3524250" y="2338388"/>
            <a:ext cx="2095500" cy="2181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2693" name="AutoShape 6" descr="9k="/>
          <p:cNvSpPr>
            <a:spLocks noChangeAspect="1" noChangeArrowheads="1"/>
          </p:cNvSpPr>
          <p:nvPr/>
        </p:nvSpPr>
        <p:spPr bwMode="auto">
          <a:xfrm>
            <a:off x="0" y="0"/>
            <a:ext cx="2095500" cy="2181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2694" name="AutoShape 7" descr="9k=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7" name="内容占位符 2"/>
          <p:cNvSpPr txBox="1">
            <a:spLocks/>
          </p:cNvSpPr>
          <p:nvPr/>
        </p:nvSpPr>
        <p:spPr bwMode="auto">
          <a:xfrm>
            <a:off x="251520" y="1600200"/>
            <a:ext cx="889248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kumimoji="0" lang="en-US" altLang="zh-CN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lang="en-US" altLang="zh-CN" sz="3200" dirty="0" smtClean="0">
              <a:latin typeface="+mn-lt"/>
              <a:ea typeface="+mn-ea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kumimoji="0" lang="en-US" altLang="zh-CN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lang="en-US" altLang="zh-CN" sz="3200" dirty="0" smtClean="0">
              <a:latin typeface="+mn-lt"/>
              <a:ea typeface="+mn-ea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</a:t>
            </a:r>
            <a:r>
              <a:rPr kumimoji="0" lang="en-US" altLang="zh-CN" sz="32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tree has either exactly one or two mass centers (graph theory result)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altLang="zh-CN" sz="3200" baseline="0" dirty="0" smtClean="0">
                <a:latin typeface="+mn-lt"/>
                <a:ea typeface="+mn-ea"/>
              </a:rPr>
              <a:t>There are at most two rumor centers when the maximum</a:t>
            </a:r>
            <a:r>
              <a:rPr lang="en-US" altLang="zh-CN" sz="3200" dirty="0" smtClean="0">
                <a:latin typeface="+mn-lt"/>
                <a:ea typeface="+mn-ea"/>
              </a:rPr>
              <a:t> </a:t>
            </a:r>
            <a:r>
              <a:rPr lang="en-US" altLang="zh-CN" sz="3200" baseline="0" dirty="0" err="1" smtClean="0">
                <a:latin typeface="+mn-lt"/>
                <a:ea typeface="+mn-ea"/>
              </a:rPr>
              <a:t>subtree</a:t>
            </a:r>
            <a:r>
              <a:rPr lang="en-US" altLang="zh-CN" sz="3200" baseline="0" dirty="0" smtClean="0">
                <a:latin typeface="+mn-lt"/>
                <a:ea typeface="+mn-ea"/>
              </a:rPr>
              <a:t> tree is </a:t>
            </a:r>
            <a:r>
              <a:rPr lang="en-US" altLang="zh-CN" sz="3200" i="1" baseline="0" dirty="0" smtClean="0">
                <a:latin typeface="+mn-lt"/>
                <a:ea typeface="+mn-ea"/>
              </a:rPr>
              <a:t>n/2</a:t>
            </a:r>
            <a:r>
              <a:rPr lang="en-US" altLang="zh-CN" sz="3200" baseline="0" dirty="0" smtClean="0">
                <a:latin typeface="+mn-lt"/>
                <a:ea typeface="+mn-ea"/>
              </a:rPr>
              <a:t> (Shah’s IT</a:t>
            </a:r>
            <a:r>
              <a:rPr lang="en-US" altLang="zh-CN" sz="3200" dirty="0" smtClean="0">
                <a:latin typeface="+mn-lt"/>
                <a:ea typeface="+mn-ea"/>
              </a:rPr>
              <a:t> result</a:t>
            </a:r>
            <a:r>
              <a:rPr lang="en-US" altLang="zh-CN" sz="3200" baseline="0" dirty="0" smtClean="0">
                <a:latin typeface="+mn-lt"/>
                <a:ea typeface="+mn-ea"/>
              </a:rPr>
              <a:t>)</a:t>
            </a:r>
            <a:endParaRPr kumimoji="0" lang="zh-CN" altLang="en-US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9552" y="1628800"/>
            <a:ext cx="7236296" cy="23100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689" name="标题 1"/>
          <p:cNvSpPr>
            <a:spLocks noGrp="1"/>
          </p:cNvSpPr>
          <p:nvPr>
            <p:ph type="title" idx="4294967295"/>
          </p:nvPr>
        </p:nvSpPr>
        <p:spPr>
          <a:xfrm>
            <a:off x="0" y="274638"/>
            <a:ext cx="9036050" cy="1143000"/>
          </a:xfrm>
        </p:spPr>
        <p:txBody>
          <a:bodyPr/>
          <a:lstStyle/>
          <a:p>
            <a:pPr algn="l" eaLnBrk="1" hangingPunct="1"/>
            <a:r>
              <a:rPr lang="en-US" altLang="zh-CN" dirty="0" smtClean="0">
                <a:solidFill>
                  <a:srgbClr val="00B050"/>
                </a:solidFill>
              </a:rPr>
              <a:t>Algorithms</a:t>
            </a:r>
            <a:endParaRPr lang="zh-CN" altLang="en-US" dirty="0" smtClean="0">
              <a:solidFill>
                <a:srgbClr val="00B050"/>
              </a:solidFill>
            </a:endParaRPr>
          </a:p>
        </p:txBody>
      </p:sp>
      <p:sp>
        <p:nvSpPr>
          <p:cNvPr id="242692" name="AutoShape 5" descr="9k="/>
          <p:cNvSpPr>
            <a:spLocks noChangeAspect="1" noChangeArrowheads="1"/>
          </p:cNvSpPr>
          <p:nvPr/>
        </p:nvSpPr>
        <p:spPr bwMode="auto">
          <a:xfrm>
            <a:off x="3524250" y="2338388"/>
            <a:ext cx="2095500" cy="2181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2693" name="AutoShape 6" descr="9k="/>
          <p:cNvSpPr>
            <a:spLocks noChangeAspect="1" noChangeArrowheads="1"/>
          </p:cNvSpPr>
          <p:nvPr/>
        </p:nvSpPr>
        <p:spPr bwMode="auto">
          <a:xfrm>
            <a:off x="0" y="0"/>
            <a:ext cx="2095500" cy="2181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2694" name="AutoShape 7" descr="9k=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7" name="内容占位符 2"/>
          <p:cNvSpPr txBox="1">
            <a:spLocks/>
          </p:cNvSpPr>
          <p:nvPr/>
        </p:nvSpPr>
        <p:spPr bwMode="auto">
          <a:xfrm>
            <a:off x="251520" y="1600200"/>
            <a:ext cx="889248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 myriad</a:t>
            </a:r>
            <a:r>
              <a:rPr kumimoji="0" lang="en-US" altLang="zh-CN" sz="32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of p</a:t>
            </a:r>
            <a:r>
              <a:rPr kumimoji="0" lang="en-US" altLang="zh-CN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olynomial-time algorithms for computing rumor center</a:t>
            </a:r>
          </a:p>
          <a:p>
            <a:pPr marL="800100" lvl="1" indent="-342900">
              <a:spcBef>
                <a:spcPct val="20000"/>
              </a:spcBef>
              <a:buFont typeface="Arial" charset="0"/>
              <a:buChar char="•"/>
            </a:pPr>
            <a:r>
              <a:rPr kumimoji="0" lang="en-US" altLang="zh-CN" sz="32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Mass center algorithm (graph theory)</a:t>
            </a:r>
          </a:p>
          <a:p>
            <a:pPr marL="800100" lvl="1" indent="-342900">
              <a:spcBef>
                <a:spcPct val="20000"/>
              </a:spcBef>
              <a:buFont typeface="Arial" charset="0"/>
              <a:buChar char="•"/>
            </a:pPr>
            <a:r>
              <a:rPr lang="en-US" altLang="zh-CN" sz="3200" dirty="0" smtClean="0">
                <a:latin typeface="+mn-lt"/>
                <a:ea typeface="+mn-ea"/>
              </a:rPr>
              <a:t>Distance center algorithm (social network analysis)</a:t>
            </a:r>
            <a:endParaRPr kumimoji="0" lang="en-US" altLang="zh-CN" sz="3200" b="0" i="0" u="none" strike="noStrike" kern="1200" cap="none" spc="0" normalizeH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800100" lvl="1" indent="-342900">
              <a:spcBef>
                <a:spcPct val="20000"/>
              </a:spcBef>
              <a:buFont typeface="Arial" charset="0"/>
              <a:buChar char="•"/>
            </a:pPr>
            <a:r>
              <a:rPr kumimoji="0" lang="en-US" altLang="zh-CN" sz="32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Message passing algorithm</a:t>
            </a:r>
            <a:r>
              <a:rPr lang="en-US" altLang="zh-CN" sz="3200" baseline="0" dirty="0" smtClean="0">
                <a:latin typeface="+mn-lt"/>
                <a:ea typeface="+mn-ea"/>
              </a:rPr>
              <a:t> (Shah’s IT</a:t>
            </a:r>
            <a:r>
              <a:rPr lang="en-US" altLang="zh-CN" sz="3200" dirty="0" smtClean="0">
                <a:latin typeface="+mn-lt"/>
                <a:ea typeface="+mn-ea"/>
              </a:rPr>
              <a:t> result</a:t>
            </a:r>
            <a:r>
              <a:rPr lang="en-US" altLang="zh-CN" sz="3200" baseline="0" dirty="0" smtClean="0">
                <a:latin typeface="+mn-lt"/>
                <a:ea typeface="+mn-ea"/>
              </a:rPr>
              <a:t>)</a:t>
            </a:r>
          </a:p>
          <a:p>
            <a:pPr marL="800100" lvl="1" indent="-342900">
              <a:spcBef>
                <a:spcPct val="20000"/>
              </a:spcBef>
              <a:buFont typeface="Arial" charset="0"/>
              <a:buChar char="•"/>
            </a:pPr>
            <a:r>
              <a:rPr lang="en-US" altLang="zh-CN" sz="3200" dirty="0" smtClean="0">
                <a:latin typeface="+mn-lt"/>
                <a:ea typeface="+mn-ea"/>
              </a:rPr>
              <a:t>…etc</a:t>
            </a:r>
            <a:endParaRPr lang="en-US" altLang="zh-CN" sz="3200" baseline="0" dirty="0" smtClean="0">
              <a:latin typeface="+mn-lt"/>
              <a:ea typeface="+mn-ea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kumimoji="0" lang="en-US" altLang="zh-CN" sz="3200" b="0" i="0" u="none" strike="noStrike" kern="1200" cap="none" spc="0" normalizeH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45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altLang="zh-CN" smtClean="0">
                <a:solidFill>
                  <a:srgbClr val="00B050"/>
                </a:solidFill>
              </a:rPr>
              <a:t>Detection with Suspects</a:t>
            </a:r>
            <a:endParaRPr lang="zh-CN" altLang="en-US" smtClean="0">
              <a:solidFill>
                <a:srgbClr val="00B050"/>
              </a:solidFill>
            </a:endParaRPr>
          </a:p>
        </p:txBody>
      </p:sp>
      <p:sp>
        <p:nvSpPr>
          <p:cNvPr id="210946" name="文本占位符 3"/>
          <p:cNvSpPr>
            <a:spLocks noGrp="1"/>
          </p:cNvSpPr>
          <p:nvPr>
            <p:ph type="body" idx="1"/>
          </p:nvPr>
        </p:nvSpPr>
        <p:spPr>
          <a:xfrm>
            <a:off x="457200" y="1204913"/>
            <a:ext cx="4040188" cy="639762"/>
          </a:xfrm>
        </p:spPr>
        <p:txBody>
          <a:bodyPr/>
          <a:lstStyle/>
          <a:p>
            <a:pPr marL="342900" indent="-342900" eaLnBrk="1" hangingPunct="1">
              <a:buFont typeface="Wingdings" pitchFamily="2" charset="2"/>
              <a:buChar char="n"/>
            </a:pPr>
            <a:r>
              <a:rPr lang="en-US" altLang="zh-CN" dirty="0" smtClean="0">
                <a:solidFill>
                  <a:srgbClr val="0070C0"/>
                </a:solidFill>
              </a:rPr>
              <a:t>Why consider suspects?</a:t>
            </a:r>
            <a:endParaRPr lang="zh-CN" altLang="en-US" dirty="0" smtClean="0">
              <a:solidFill>
                <a:srgbClr val="0070C0"/>
              </a:solidFill>
            </a:endParaRPr>
          </a:p>
        </p:txBody>
      </p:sp>
      <p:sp>
        <p:nvSpPr>
          <p:cNvPr id="210947" name="内容占位符 4"/>
          <p:cNvSpPr>
            <a:spLocks noGrp="1"/>
          </p:cNvSpPr>
          <p:nvPr>
            <p:ph sz="half" idx="2"/>
          </p:nvPr>
        </p:nvSpPr>
        <p:spPr>
          <a:xfrm>
            <a:off x="457200" y="1844675"/>
            <a:ext cx="4040188" cy="3735388"/>
          </a:xfrm>
        </p:spPr>
        <p:txBody>
          <a:bodyPr/>
          <a:lstStyle/>
          <a:p>
            <a:pPr eaLnBrk="1" hangingPunct="1"/>
            <a:r>
              <a:rPr lang="en-US" altLang="zh-CN" sz="2200" dirty="0" smtClean="0"/>
              <a:t>Not all infected are suspects</a:t>
            </a:r>
          </a:p>
          <a:p>
            <a:pPr eaLnBrk="1" hangingPunct="1"/>
            <a:r>
              <a:rPr lang="en-US" altLang="zh-CN" sz="2200" dirty="0" smtClean="0"/>
              <a:t>spread of infectious disease from cities to cities </a:t>
            </a:r>
          </a:p>
          <a:p>
            <a:pPr eaLnBrk="1" hangingPunct="1">
              <a:buFont typeface="Arial" charset="0"/>
              <a:buNone/>
            </a:pPr>
            <a:r>
              <a:rPr lang="en-US" altLang="zh-CN" sz="2200" dirty="0" smtClean="0"/>
              <a:t>	(</a:t>
            </a:r>
            <a:r>
              <a:rPr lang="en-US" altLang="zh-CN" sz="2200" dirty="0" smtClean="0">
                <a:solidFill>
                  <a:srgbClr val="FF0000"/>
                </a:solidFill>
              </a:rPr>
              <a:t>frequent </a:t>
            </a:r>
            <a:r>
              <a:rPr lang="en-US" altLang="zh-CN" sz="2200" dirty="0" err="1" smtClean="0">
                <a:solidFill>
                  <a:srgbClr val="FF0000"/>
                </a:solidFill>
              </a:rPr>
              <a:t>travellers</a:t>
            </a:r>
            <a:r>
              <a:rPr lang="en-US" altLang="zh-CN" sz="2200" dirty="0" smtClean="0"/>
              <a:t>)</a:t>
            </a:r>
          </a:p>
          <a:p>
            <a:pPr eaLnBrk="1" hangingPunct="1"/>
            <a:r>
              <a:rPr lang="en-US" altLang="zh-CN" sz="2200" dirty="0" smtClean="0"/>
              <a:t>infection of rumors or computer viruses in cyberspace </a:t>
            </a:r>
          </a:p>
          <a:p>
            <a:pPr eaLnBrk="1" hangingPunct="1">
              <a:buFont typeface="Arial" charset="0"/>
              <a:buNone/>
            </a:pPr>
            <a:r>
              <a:rPr lang="en-US" altLang="zh-CN" sz="2200" dirty="0" smtClean="0"/>
              <a:t>	(</a:t>
            </a:r>
            <a:r>
              <a:rPr lang="en-US" altLang="zh-CN" sz="2200" dirty="0" smtClean="0">
                <a:solidFill>
                  <a:srgbClr val="FF0000"/>
                </a:solidFill>
              </a:rPr>
              <a:t>vulnerable hosts</a:t>
            </a:r>
            <a:r>
              <a:rPr lang="en-US" altLang="zh-CN" sz="2200" dirty="0" smtClean="0"/>
              <a:t>)</a:t>
            </a:r>
            <a:endParaRPr lang="zh-CN" altLang="en-US" sz="2200" dirty="0" smtClean="0"/>
          </a:p>
        </p:txBody>
      </p:sp>
      <p:sp>
        <p:nvSpPr>
          <p:cNvPr id="14" name="TextBox 13"/>
          <p:cNvSpPr txBox="1"/>
          <p:nvPr/>
        </p:nvSpPr>
        <p:spPr>
          <a:xfrm>
            <a:off x="323850" y="5613400"/>
            <a:ext cx="8496300" cy="82232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>
            <a:spAutoFit/>
          </a:bodyPr>
          <a:lstStyle/>
          <a:p>
            <a:pPr marL="342900" indent="-342900">
              <a:buFont typeface="Calibri" pitchFamily="34" charset="0"/>
              <a:buChar char="─"/>
              <a:defRPr/>
            </a:pPr>
            <a:r>
              <a:rPr lang="en-US" altLang="zh-CN" sz="2400" b="1">
                <a:solidFill>
                  <a:srgbClr val="FF0000"/>
                </a:solidFill>
                <a:latin typeface="Calibri" pitchFamily="34" charset="0"/>
              </a:rPr>
              <a:t>Suspect characteristics significantly affect detectability and add an interesting dimension to identifying the source reliably.</a:t>
            </a:r>
            <a:endParaRPr lang="zh-CN" altLang="en-US" sz="2400" b="1">
              <a:solidFill>
                <a:srgbClr val="FF0000"/>
              </a:solidFill>
              <a:latin typeface="Calibri" pitchFamily="34" charset="0"/>
            </a:endParaRPr>
          </a:p>
        </p:txBody>
      </p:sp>
      <p:pic>
        <p:nvPicPr>
          <p:cNvPr id="210949" name="Picture 9" descr="Usual-Suspects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68775" y="1517650"/>
            <a:ext cx="4940300" cy="3711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93" name="标题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algn="l" eaLnBrk="1" hangingPunct="1"/>
            <a:r>
              <a:rPr lang="en-US" altLang="zh-CN" smtClean="0">
                <a:solidFill>
                  <a:srgbClr val="00B050"/>
                </a:solidFill>
              </a:rPr>
              <a:t>Detection with Suspects</a:t>
            </a:r>
            <a:endParaRPr lang="zh-CN" altLang="en-US" smtClean="0">
              <a:solidFill>
                <a:srgbClr val="00B050"/>
              </a:solidFill>
            </a:endParaRPr>
          </a:p>
        </p:txBody>
      </p:sp>
      <p:sp>
        <p:nvSpPr>
          <p:cNvPr id="212994" name="文本占位符 5"/>
          <p:cNvSpPr>
            <a:spLocks noGrp="1"/>
          </p:cNvSpPr>
          <p:nvPr>
            <p:ph type="body" sz="quarter" idx="4294967295"/>
          </p:nvPr>
        </p:nvSpPr>
        <p:spPr>
          <a:xfrm>
            <a:off x="539750" y="1196975"/>
            <a:ext cx="4041775" cy="639763"/>
          </a:xfrm>
        </p:spPr>
        <p:txBody>
          <a:bodyPr anchor="b"/>
          <a:lstStyle/>
          <a:p>
            <a:pPr eaLnBrk="1" hangingPunct="1">
              <a:buFont typeface="Wingdings" pitchFamily="2" charset="2"/>
              <a:buChar char="n"/>
            </a:pPr>
            <a:r>
              <a:rPr lang="en-US" altLang="zh-CN" sz="2400" b="1" smtClean="0">
                <a:solidFill>
                  <a:srgbClr val="0070C0"/>
                </a:solidFill>
              </a:rPr>
              <a:t>What’s new with suspects?</a:t>
            </a:r>
            <a:endParaRPr lang="zh-CN" altLang="en-US" sz="2400" b="1" smtClean="0">
              <a:solidFill>
                <a:srgbClr val="0070C0"/>
              </a:solidFill>
            </a:endParaRPr>
          </a:p>
        </p:txBody>
      </p:sp>
      <p:sp>
        <p:nvSpPr>
          <p:cNvPr id="212995" name="内容占位符 6"/>
          <p:cNvSpPr>
            <a:spLocks noGrp="1"/>
          </p:cNvSpPr>
          <p:nvPr>
            <p:ph sz="quarter" idx="4294967295"/>
          </p:nvPr>
        </p:nvSpPr>
        <p:spPr>
          <a:xfrm>
            <a:off x="323850" y="1773238"/>
            <a:ext cx="5327650" cy="3735387"/>
          </a:xfrm>
        </p:spPr>
        <p:txBody>
          <a:bodyPr/>
          <a:lstStyle/>
          <a:p>
            <a:pPr eaLnBrk="1" hangingPunct="1">
              <a:buFont typeface="Arial" charset="0"/>
              <a:buNone/>
            </a:pPr>
            <a:r>
              <a:rPr lang="en-US" altLang="zh-CN" sz="2400" smtClean="0"/>
              <a:t>Finite regime: </a:t>
            </a:r>
          </a:p>
          <a:p>
            <a:pPr eaLnBrk="1" hangingPunct="1">
              <a:buFont typeface="Calibri" pitchFamily="34" charset="0"/>
              <a:buChar char="─"/>
            </a:pPr>
            <a:r>
              <a:rPr lang="en-US" altLang="zh-CN" sz="2400" smtClean="0"/>
              <a:t>at most vs. </a:t>
            </a:r>
            <a:r>
              <a:rPr lang="en-US" altLang="zh-CN" sz="2400" smtClean="0">
                <a:solidFill>
                  <a:srgbClr val="FF0000"/>
                </a:solidFill>
              </a:rPr>
              <a:t>at least </a:t>
            </a:r>
            <a:r>
              <a:rPr lang="en-US" altLang="zh-CN" sz="2400" smtClean="0"/>
              <a:t>0.5 detection probability</a:t>
            </a:r>
          </a:p>
          <a:p>
            <a:pPr eaLnBrk="1" hangingPunct="1">
              <a:buFont typeface="Arial" charset="0"/>
              <a:buNone/>
            </a:pPr>
            <a:endParaRPr lang="en-US" altLang="zh-CN" sz="2400" smtClean="0"/>
          </a:p>
          <a:p>
            <a:pPr eaLnBrk="1" hangingPunct="1">
              <a:buFont typeface="Arial" charset="0"/>
              <a:buNone/>
            </a:pPr>
            <a:r>
              <a:rPr lang="en-US" altLang="zh-CN" sz="2400" smtClean="0"/>
              <a:t>Asymptotic regime: </a:t>
            </a:r>
          </a:p>
          <a:p>
            <a:pPr eaLnBrk="1" hangingPunct="1">
              <a:buFont typeface="Calibri" pitchFamily="34" charset="0"/>
              <a:buChar char="─"/>
            </a:pPr>
            <a:r>
              <a:rPr lang="en-US" altLang="zh-CN" sz="2400" smtClean="0"/>
              <a:t>0.307 vs. </a:t>
            </a:r>
            <a:r>
              <a:rPr lang="en-US" altLang="zh-CN" sz="2400" smtClean="0">
                <a:solidFill>
                  <a:srgbClr val="FF0000"/>
                </a:solidFill>
              </a:rPr>
              <a:t>1</a:t>
            </a:r>
            <a:r>
              <a:rPr lang="en-US" altLang="zh-CN" sz="2400" smtClean="0"/>
              <a:t> best detection probability</a:t>
            </a:r>
          </a:p>
          <a:p>
            <a:pPr eaLnBrk="1" hangingPunct="1">
              <a:buFont typeface="Arial" charset="0"/>
              <a:buNone/>
            </a:pPr>
            <a:endParaRPr lang="en-US" altLang="zh-CN" sz="2400" smtClean="0"/>
          </a:p>
          <a:p>
            <a:pPr eaLnBrk="1" hangingPunct="1">
              <a:buFont typeface="Arial" charset="0"/>
              <a:buNone/>
            </a:pPr>
            <a:r>
              <a:rPr lang="en-US" altLang="zh-CN" sz="2400" smtClean="0"/>
              <a:t>Insightful </a:t>
            </a:r>
            <a:r>
              <a:rPr lang="en-US" altLang="zh-CN" sz="2400" smtClean="0">
                <a:solidFill>
                  <a:srgbClr val="FF0000"/>
                </a:solidFill>
              </a:rPr>
              <a:t>monotonicity </a:t>
            </a:r>
            <a:r>
              <a:rPr lang="en-US" altLang="zh-CN" sz="2400" smtClean="0"/>
              <a:t>and </a:t>
            </a:r>
            <a:r>
              <a:rPr lang="en-US" altLang="zh-CN" sz="2400" smtClean="0">
                <a:solidFill>
                  <a:srgbClr val="FF0000"/>
                </a:solidFill>
              </a:rPr>
              <a:t>averaging</a:t>
            </a:r>
            <a:r>
              <a:rPr lang="en-US" altLang="zh-CN" sz="2400" smtClean="0"/>
              <a:t> results</a:t>
            </a:r>
          </a:p>
        </p:txBody>
      </p:sp>
      <p:sp>
        <p:nvSpPr>
          <p:cNvPr id="212996" name="AutoShape 9" descr="2Q=="/>
          <p:cNvSpPr>
            <a:spLocks noChangeAspect="1" noChangeArrowheads="1"/>
          </p:cNvSpPr>
          <p:nvPr/>
        </p:nvSpPr>
        <p:spPr bwMode="auto">
          <a:xfrm>
            <a:off x="3338513" y="2505075"/>
            <a:ext cx="2466975" cy="1847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2997" name="AutoShape 11" descr="2Q=="/>
          <p:cNvSpPr>
            <a:spLocks noChangeAspect="1" noChangeArrowheads="1"/>
          </p:cNvSpPr>
          <p:nvPr/>
        </p:nvSpPr>
        <p:spPr bwMode="auto">
          <a:xfrm>
            <a:off x="3338513" y="2505075"/>
            <a:ext cx="2466975" cy="1847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pic>
        <p:nvPicPr>
          <p:cNvPr id="212998" name="Picture 13" descr="consultant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940425" y="1393825"/>
            <a:ext cx="2903538" cy="217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2999" name="TextBox 6"/>
          <p:cNvSpPr txBox="1">
            <a:spLocks noChangeArrowheads="1"/>
          </p:cNvSpPr>
          <p:nvPr/>
        </p:nvSpPr>
        <p:spPr bwMode="auto">
          <a:xfrm>
            <a:off x="2195736" y="5229200"/>
            <a:ext cx="6696075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dirty="0" smtClean="0">
                <a:latin typeface="Calibri" pitchFamily="34" charset="0"/>
              </a:rPr>
              <a:t>Dong, </a:t>
            </a:r>
            <a:r>
              <a:rPr lang="en-US" altLang="zh-CN" dirty="0">
                <a:latin typeface="Calibri" pitchFamily="34" charset="0"/>
              </a:rPr>
              <a:t>Zhang and </a:t>
            </a:r>
            <a:r>
              <a:rPr lang="en-US" altLang="zh-CN" dirty="0" smtClean="0">
                <a:latin typeface="Calibri" pitchFamily="34" charset="0"/>
              </a:rPr>
              <a:t>Tan</a:t>
            </a:r>
            <a:endParaRPr lang="en-US" altLang="zh-CN" dirty="0">
              <a:latin typeface="Calibri" pitchFamily="34" charset="0"/>
            </a:endParaRPr>
          </a:p>
          <a:p>
            <a:r>
              <a:rPr lang="en-US" altLang="zh-CN" dirty="0">
                <a:latin typeface="Calibri" pitchFamily="34" charset="0"/>
              </a:rPr>
              <a:t>Proc. of IEEE Symposium on Information Theory 2013</a:t>
            </a:r>
            <a:endParaRPr lang="zh-CN" altLang="en-US" dirty="0">
              <a:latin typeface="Calibri" pitchFamily="34" charset="0"/>
            </a:endParaRPr>
          </a:p>
        </p:txBody>
      </p:sp>
      <p:sp>
        <p:nvSpPr>
          <p:cNvPr id="9" name="TextBox 6"/>
          <p:cNvSpPr txBox="1">
            <a:spLocks noChangeArrowheads="1"/>
          </p:cNvSpPr>
          <p:nvPr/>
        </p:nvSpPr>
        <p:spPr bwMode="auto">
          <a:xfrm>
            <a:off x="2267744" y="6021288"/>
            <a:ext cx="46799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dirty="0" smtClean="0">
                <a:latin typeface="Calibri" pitchFamily="34" charset="0"/>
              </a:rPr>
              <a:t>Zhao</a:t>
            </a:r>
            <a:r>
              <a:rPr lang="en-US" altLang="zh-CN" dirty="0">
                <a:latin typeface="Calibri" pitchFamily="34" charset="0"/>
              </a:rPr>
              <a:t>, Dong, Zhang and Tan</a:t>
            </a:r>
          </a:p>
          <a:p>
            <a:r>
              <a:rPr lang="en-US" altLang="zh-CN" dirty="0" smtClean="0">
                <a:latin typeface="Calibri" pitchFamily="34" charset="0"/>
              </a:rPr>
              <a:t>ACM SIGMETRICS </a:t>
            </a:r>
            <a:r>
              <a:rPr lang="en-US" altLang="zh-CN" dirty="0">
                <a:latin typeface="Calibri" pitchFamily="34" charset="0"/>
              </a:rPr>
              <a:t>2014</a:t>
            </a:r>
            <a:endParaRPr lang="zh-CN" altLang="en-US" dirty="0"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41" name="标题 1"/>
          <p:cNvSpPr>
            <a:spLocks noGrp="1"/>
          </p:cNvSpPr>
          <p:nvPr>
            <p:ph type="title" idx="4294967295"/>
          </p:nvPr>
        </p:nvSpPr>
        <p:spPr>
          <a:xfrm>
            <a:off x="0" y="274638"/>
            <a:ext cx="9036050" cy="1143000"/>
          </a:xfrm>
        </p:spPr>
        <p:txBody>
          <a:bodyPr/>
          <a:lstStyle/>
          <a:p>
            <a:pPr algn="l" eaLnBrk="1" hangingPunct="1"/>
            <a:r>
              <a:rPr lang="en-US" altLang="zh-CN" smtClean="0">
                <a:solidFill>
                  <a:srgbClr val="00B050"/>
                </a:solidFill>
              </a:rPr>
              <a:t>Detectability</a:t>
            </a:r>
            <a:endParaRPr lang="zh-CN" altLang="en-US" smtClean="0">
              <a:solidFill>
                <a:srgbClr val="00B050"/>
              </a:solidFill>
            </a:endParaRPr>
          </a:p>
        </p:txBody>
      </p:sp>
      <p:sp>
        <p:nvSpPr>
          <p:cNvPr id="215042" name="内容占位符 2"/>
          <p:cNvSpPr>
            <a:spLocks noGrp="1"/>
          </p:cNvSpPr>
          <p:nvPr>
            <p:ph idx="4294967295"/>
          </p:nvPr>
        </p:nvSpPr>
        <p:spPr/>
        <p:txBody>
          <a:bodyPr/>
          <a:lstStyle/>
          <a:p>
            <a:pPr eaLnBrk="1" hangingPunct="1"/>
            <a:endParaRPr lang="zh-CN" altLang="en-US" smtClean="0"/>
          </a:p>
        </p:txBody>
      </p:sp>
      <p:sp>
        <p:nvSpPr>
          <p:cNvPr id="5" name="TextBox 4"/>
          <p:cNvSpPr txBox="1"/>
          <p:nvPr/>
        </p:nvSpPr>
        <p:spPr>
          <a:xfrm>
            <a:off x="107950" y="6351588"/>
            <a:ext cx="8928100" cy="457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>
            <a:spAutoFit/>
          </a:bodyPr>
          <a:lstStyle/>
          <a:p>
            <a:pPr marL="342900" indent="-342900">
              <a:buFont typeface="Calibri" pitchFamily="34" charset="0"/>
              <a:buChar char="─"/>
              <a:defRPr/>
            </a:pPr>
            <a:r>
              <a:rPr lang="en-US" altLang="zh-CN" sz="2400">
                <a:latin typeface="Calibri" pitchFamily="34" charset="0"/>
              </a:rPr>
              <a:t>Detectability is graph constrained. Network connectivity matters!</a:t>
            </a:r>
            <a:endParaRPr lang="zh-CN" altLang="en-US" sz="2400">
              <a:latin typeface="Calibri" pitchFamily="34" charset="0"/>
            </a:endParaRPr>
          </a:p>
        </p:txBody>
      </p:sp>
      <p:sp>
        <p:nvSpPr>
          <p:cNvPr id="215044" name="AutoShape 10" descr="9k="/>
          <p:cNvSpPr>
            <a:spLocks noChangeAspect="1" noChangeArrowheads="1"/>
          </p:cNvSpPr>
          <p:nvPr/>
        </p:nvSpPr>
        <p:spPr bwMode="auto">
          <a:xfrm>
            <a:off x="3524250" y="2338388"/>
            <a:ext cx="2095500" cy="2181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5045" name="AutoShape 12" descr="9k="/>
          <p:cNvSpPr>
            <a:spLocks noChangeAspect="1" noChangeArrowheads="1"/>
          </p:cNvSpPr>
          <p:nvPr/>
        </p:nvSpPr>
        <p:spPr bwMode="auto">
          <a:xfrm>
            <a:off x="0" y="0"/>
            <a:ext cx="2095500" cy="2181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5046" name="AutoShape 14" descr="9k=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pic>
        <p:nvPicPr>
          <p:cNvPr id="215047" name="Picture 16" descr="Figure10_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5288" y="4005263"/>
            <a:ext cx="2058987" cy="2151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048" name="Picture 20" descr="Figure10_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732588" y="3933825"/>
            <a:ext cx="1974850" cy="2136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049" name="Picture 22" descr="ANd9GcR-TAPTT-5MwQ6w0l4MdNtUwVGAsvl85Fw3jtTppaFqkHd9QrQoE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227763" y="1700213"/>
            <a:ext cx="2447925" cy="1866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050" name="Picture 24" descr="ANd9GcQHdicwUubuWNtA2vBhAM8ZgYBG1eymSu6JY1RF55VM_mgQC8XY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987675" y="1700213"/>
            <a:ext cx="3311525" cy="2147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051" name="Picture 26" descr="ANd9GcTh_2FilTzThxc_899wSbkRg0cjeEUVJmN5qaOYY0bTB5Vq2at4q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50825" y="1700213"/>
            <a:ext cx="2755900" cy="2063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052" name="Picture 28" descr="Figure10_4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276600" y="3698875"/>
            <a:ext cx="2808288" cy="2609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0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altLang="zh-CN" sz="4000" smtClean="0">
                <a:solidFill>
                  <a:srgbClr val="00B050"/>
                </a:solidFill>
              </a:rPr>
              <a:t>MAP Rumor Source Estimator</a:t>
            </a:r>
            <a:endParaRPr lang="zh-CN" altLang="en-US" sz="4000" smtClean="0">
              <a:solidFill>
                <a:srgbClr val="00B050"/>
              </a:solidFill>
            </a:endParaRPr>
          </a:p>
        </p:txBody>
      </p:sp>
      <p:sp>
        <p:nvSpPr>
          <p:cNvPr id="81301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zh-CN" b="1" smtClean="0">
                <a:solidFill>
                  <a:srgbClr val="0070C0"/>
                </a:solidFill>
              </a:rPr>
              <a:t>MAP (maximum a posteriori) estimator</a:t>
            </a:r>
          </a:p>
          <a:p>
            <a:pPr eaLnBrk="1" hangingPunct="1"/>
            <a:r>
              <a:rPr lang="en-US" altLang="zh-CN" sz="2400" smtClean="0"/>
              <a:t>A prior suspect set</a:t>
            </a:r>
          </a:p>
          <a:p>
            <a:pPr eaLnBrk="1" hangingPunct="1"/>
            <a:r>
              <a:rPr lang="en-US" altLang="zh-CN" sz="2400" smtClean="0"/>
              <a:t>An observation of     infected nodes</a:t>
            </a:r>
          </a:p>
          <a:p>
            <a:pPr eaLnBrk="1" hangingPunct="1">
              <a:buFont typeface="Arial" charset="0"/>
              <a:buNone/>
            </a:pPr>
            <a:endParaRPr lang="en-US" altLang="zh-CN" sz="2800" smtClean="0"/>
          </a:p>
        </p:txBody>
      </p:sp>
      <p:graphicFrame>
        <p:nvGraphicFramePr>
          <p:cNvPr id="81296" name="Object 3472"/>
          <p:cNvGraphicFramePr>
            <a:graphicFrameLocks noChangeAspect="1"/>
          </p:cNvGraphicFramePr>
          <p:nvPr/>
        </p:nvGraphicFramePr>
        <p:xfrm>
          <a:off x="1476375" y="3644900"/>
          <a:ext cx="5507038" cy="863600"/>
        </p:xfrm>
        <a:graphic>
          <a:graphicData uri="http://schemas.openxmlformats.org/presentationml/2006/ole">
            <p:oleObj spid="_x0000_s81296" name="Equation" r:id="rId4" imgW="2590560" imgH="406080" progId="">
              <p:embed/>
            </p:oleObj>
          </a:graphicData>
        </a:graphic>
      </p:graphicFrame>
      <p:graphicFrame>
        <p:nvGraphicFramePr>
          <p:cNvPr id="81297" name="Object 3473"/>
          <p:cNvGraphicFramePr>
            <a:graphicFrameLocks noChangeAspect="1"/>
          </p:cNvGraphicFramePr>
          <p:nvPr/>
        </p:nvGraphicFramePr>
        <p:xfrm>
          <a:off x="3276600" y="2133600"/>
          <a:ext cx="338138" cy="431800"/>
        </p:xfrm>
        <a:graphic>
          <a:graphicData uri="http://schemas.openxmlformats.org/presentationml/2006/ole">
            <p:oleObj spid="_x0000_s81297" name="Equation" r:id="rId5" imgW="139579" imgH="177646" progId="">
              <p:embed/>
            </p:oleObj>
          </a:graphicData>
        </a:graphic>
      </p:graphicFrame>
      <p:graphicFrame>
        <p:nvGraphicFramePr>
          <p:cNvPr id="81298" name="Object 3474"/>
          <p:cNvGraphicFramePr>
            <a:graphicFrameLocks noChangeAspect="1"/>
          </p:cNvGraphicFramePr>
          <p:nvPr/>
        </p:nvGraphicFramePr>
        <p:xfrm>
          <a:off x="3132138" y="2713038"/>
          <a:ext cx="287337" cy="284162"/>
        </p:xfrm>
        <a:graphic>
          <a:graphicData uri="http://schemas.openxmlformats.org/presentationml/2006/ole">
            <p:oleObj spid="_x0000_s81298" name="Equation" r:id="rId6" imgW="126720" imgH="139680" progId="">
              <p:embed/>
            </p:oleObj>
          </a:graphicData>
        </a:graphic>
      </p:graphicFrame>
      <p:graphicFrame>
        <p:nvGraphicFramePr>
          <p:cNvPr id="81299" name="Object 3475"/>
          <p:cNvGraphicFramePr>
            <a:graphicFrameLocks noChangeAspect="1"/>
          </p:cNvGraphicFramePr>
          <p:nvPr/>
        </p:nvGraphicFramePr>
        <p:xfrm>
          <a:off x="5364163" y="2582863"/>
          <a:ext cx="431800" cy="485775"/>
        </p:xfrm>
        <a:graphic>
          <a:graphicData uri="http://schemas.openxmlformats.org/presentationml/2006/ole">
            <p:oleObj spid="_x0000_s81299" name="Equation" r:id="rId7" imgW="203040" imgH="228600" progId="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5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altLang="zh-CN" sz="4000" smtClean="0">
                <a:solidFill>
                  <a:srgbClr val="00B050"/>
                </a:solidFill>
              </a:rPr>
              <a:t>MAP Rumor Source Estimator</a:t>
            </a:r>
            <a:endParaRPr lang="zh-CN" altLang="en-US" sz="4000" smtClean="0">
              <a:solidFill>
                <a:srgbClr val="00B050"/>
              </a:solidFill>
            </a:endParaRPr>
          </a:p>
        </p:txBody>
      </p:sp>
      <p:sp>
        <p:nvSpPr>
          <p:cNvPr id="86057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 typeface="Wingdings" pitchFamily="2" charset="2"/>
              <a:buChar char="n"/>
            </a:pPr>
            <a:r>
              <a:rPr lang="en-US" altLang="zh-CN" b="1" smtClean="0">
                <a:solidFill>
                  <a:srgbClr val="0070C0"/>
                </a:solidFill>
              </a:rPr>
              <a:t>For regular tree-type networks</a:t>
            </a:r>
            <a:endParaRPr lang="zh-CN" altLang="en-US" b="1" smtClean="0">
              <a:solidFill>
                <a:srgbClr val="0070C0"/>
              </a:solidFill>
            </a:endParaRPr>
          </a:p>
          <a:p>
            <a:pPr eaLnBrk="1" hangingPunct="1"/>
            <a:endParaRPr lang="en-US" altLang="zh-CN" sz="2400" smtClean="0"/>
          </a:p>
          <a:p>
            <a:pPr eaLnBrk="1" hangingPunct="1"/>
            <a:endParaRPr lang="en-US" altLang="zh-CN" sz="2400" smtClean="0"/>
          </a:p>
          <a:p>
            <a:pPr eaLnBrk="1" hangingPunct="1">
              <a:buFont typeface="Wingdings" pitchFamily="2" charset="2"/>
              <a:buChar char="n"/>
            </a:pPr>
            <a:r>
              <a:rPr lang="en-US" altLang="zh-CN" b="1" smtClean="0">
                <a:solidFill>
                  <a:srgbClr val="0070C0"/>
                </a:solidFill>
              </a:rPr>
              <a:t>For general tree-type networks</a:t>
            </a:r>
            <a:endParaRPr lang="zh-CN" altLang="en-US" b="1" smtClean="0">
              <a:solidFill>
                <a:srgbClr val="0070C0"/>
              </a:solidFill>
            </a:endParaRPr>
          </a:p>
          <a:p>
            <a:pPr eaLnBrk="1" hangingPunct="1"/>
            <a:endParaRPr lang="en-US" altLang="zh-CN" sz="2800" smtClean="0"/>
          </a:p>
          <a:p>
            <a:pPr eaLnBrk="1" hangingPunct="1"/>
            <a:endParaRPr lang="en-US" altLang="zh-CN" sz="2800" smtClean="0"/>
          </a:p>
          <a:p>
            <a:pPr eaLnBrk="1" hangingPunct="1">
              <a:buFont typeface="Wingdings" pitchFamily="2" charset="2"/>
              <a:buChar char="n"/>
            </a:pPr>
            <a:r>
              <a:rPr lang="en-US" altLang="zh-CN" b="1" smtClean="0">
                <a:solidFill>
                  <a:srgbClr val="0070C0"/>
                </a:solidFill>
              </a:rPr>
              <a:t>For general networks</a:t>
            </a:r>
            <a:endParaRPr lang="zh-CN" altLang="en-US" b="1" smtClean="0">
              <a:solidFill>
                <a:srgbClr val="0070C0"/>
              </a:solidFill>
            </a:endParaRPr>
          </a:p>
        </p:txBody>
      </p:sp>
      <p:graphicFrame>
        <p:nvGraphicFramePr>
          <p:cNvPr id="86052" name="Object 2084"/>
          <p:cNvGraphicFramePr>
            <a:graphicFrameLocks noChangeAspect="1"/>
          </p:cNvGraphicFramePr>
          <p:nvPr/>
        </p:nvGraphicFramePr>
        <p:xfrm>
          <a:off x="1619250" y="2133600"/>
          <a:ext cx="3376613" cy="1079500"/>
        </p:xfrm>
        <a:graphic>
          <a:graphicData uri="http://schemas.openxmlformats.org/presentationml/2006/ole">
            <p:oleObj spid="_x0000_s86052" name="Equation" r:id="rId4" imgW="1269720" imgH="406080" progId="">
              <p:embed/>
            </p:oleObj>
          </a:graphicData>
        </a:graphic>
      </p:graphicFrame>
      <p:graphicFrame>
        <p:nvGraphicFramePr>
          <p:cNvPr id="86053" name="Object 2085"/>
          <p:cNvGraphicFramePr>
            <a:graphicFrameLocks noChangeAspect="1"/>
          </p:cNvGraphicFramePr>
          <p:nvPr/>
        </p:nvGraphicFramePr>
        <p:xfrm>
          <a:off x="1619250" y="3644900"/>
          <a:ext cx="3376613" cy="1079500"/>
        </p:xfrm>
        <a:graphic>
          <a:graphicData uri="http://schemas.openxmlformats.org/presentationml/2006/ole">
            <p:oleObj spid="_x0000_s86053" name="Equation" r:id="rId5" imgW="1269720" imgH="406080" progId="">
              <p:embed/>
            </p:oleObj>
          </a:graphicData>
        </a:graphic>
      </p:graphicFrame>
      <p:graphicFrame>
        <p:nvGraphicFramePr>
          <p:cNvPr id="86054" name="Object 2086"/>
          <p:cNvGraphicFramePr>
            <a:graphicFrameLocks noChangeAspect="1"/>
          </p:cNvGraphicFramePr>
          <p:nvPr/>
        </p:nvGraphicFramePr>
        <p:xfrm>
          <a:off x="1619250" y="5300663"/>
          <a:ext cx="3984625" cy="1081087"/>
        </p:xfrm>
        <a:graphic>
          <a:graphicData uri="http://schemas.openxmlformats.org/presentationml/2006/ole">
            <p:oleObj spid="_x0000_s86054" name="Equation" r:id="rId6" imgW="1498320" imgH="406080" progId="">
              <p:embed/>
            </p:oleObj>
          </a:graphicData>
        </a:graphic>
      </p:graphicFrame>
      <p:sp>
        <p:nvSpPr>
          <p:cNvPr id="15" name="右箭头 14"/>
          <p:cNvSpPr/>
          <p:nvPr/>
        </p:nvSpPr>
        <p:spPr>
          <a:xfrm rot="10800000">
            <a:off x="5076825" y="2565400"/>
            <a:ext cx="358775" cy="13335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5651500" y="2238375"/>
            <a:ext cx="3457575" cy="83026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>
            <a:sp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Calibri" pitchFamily="34" charset="0"/>
              <a:buChar char="─"/>
              <a:defRPr/>
            </a:pPr>
            <a:r>
              <a:rPr lang="en-US" altLang="zh-CN" sz="2400" dirty="0">
                <a:latin typeface="+mn-lt"/>
                <a:ea typeface="+mn-ea"/>
              </a:rPr>
              <a:t>optimal MAP estimator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Calibri" pitchFamily="34" charset="0"/>
              <a:buChar char="─"/>
              <a:defRPr/>
            </a:pPr>
            <a:r>
              <a:rPr lang="en-US" altLang="zh-CN" sz="2400" dirty="0">
                <a:latin typeface="+mn-lt"/>
                <a:ea typeface="+mn-ea"/>
              </a:rPr>
              <a:t>focus on regular trees</a:t>
            </a:r>
            <a:endParaRPr lang="zh-CN" altLang="en-US" sz="2400" dirty="0">
              <a:latin typeface="+mn-lt"/>
              <a:ea typeface="+mn-ea"/>
            </a:endParaRPr>
          </a:p>
        </p:txBody>
      </p:sp>
      <p:sp>
        <p:nvSpPr>
          <p:cNvPr id="14" name="右箭头 13"/>
          <p:cNvSpPr/>
          <p:nvPr/>
        </p:nvSpPr>
        <p:spPr>
          <a:xfrm rot="5400000">
            <a:off x="7200106" y="3326607"/>
            <a:ext cx="360363" cy="13335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5651500" y="3713163"/>
            <a:ext cx="3457575" cy="230822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>
            <a:sp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Calibri" pitchFamily="34" charset="0"/>
              <a:buChar char="─"/>
              <a:defRPr/>
            </a:pPr>
            <a:r>
              <a:rPr lang="en-US" altLang="zh-CN" sz="2400" dirty="0">
                <a:latin typeface="+mn-lt"/>
                <a:ea typeface="+mn-ea"/>
              </a:rPr>
              <a:t>Analyze the correct detection probability upon observing </a:t>
            </a:r>
            <a:r>
              <a:rPr lang="en-US" altLang="zh-CN" sz="2400" i="1" dirty="0">
                <a:latin typeface="+mn-lt"/>
                <a:ea typeface="+mn-ea"/>
              </a:rPr>
              <a:t>n</a:t>
            </a:r>
            <a:r>
              <a:rPr lang="en-US" altLang="zh-CN" sz="2400" dirty="0">
                <a:latin typeface="+mn-lt"/>
                <a:ea typeface="+mn-ea"/>
              </a:rPr>
              <a:t> infected nodes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zh-CN" sz="2400" dirty="0">
              <a:latin typeface="+mn-lt"/>
              <a:ea typeface="+mn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400" dirty="0">
              <a:latin typeface="+mn-lt"/>
              <a:ea typeface="+mn-ea"/>
            </a:endParaRPr>
          </a:p>
        </p:txBody>
      </p:sp>
      <p:graphicFrame>
        <p:nvGraphicFramePr>
          <p:cNvPr id="86055" name="Object 2087"/>
          <p:cNvGraphicFramePr>
            <a:graphicFrameLocks noChangeAspect="1"/>
          </p:cNvGraphicFramePr>
          <p:nvPr/>
        </p:nvGraphicFramePr>
        <p:xfrm>
          <a:off x="6088063" y="5253038"/>
          <a:ext cx="2660650" cy="623887"/>
        </p:xfrm>
        <a:graphic>
          <a:graphicData uri="http://schemas.openxmlformats.org/presentationml/2006/ole">
            <p:oleObj spid="_x0000_s86055" name="Equation" r:id="rId7" imgW="1307880" imgH="304560" progId="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233" name="标题 1"/>
          <p:cNvSpPr>
            <a:spLocks noGrp="1"/>
          </p:cNvSpPr>
          <p:nvPr>
            <p:ph type="title" idx="4294967295"/>
          </p:nvPr>
        </p:nvSpPr>
        <p:spPr>
          <a:xfrm>
            <a:off x="0" y="274638"/>
            <a:ext cx="9036050" cy="1143000"/>
          </a:xfrm>
        </p:spPr>
        <p:txBody>
          <a:bodyPr/>
          <a:lstStyle/>
          <a:p>
            <a:pPr algn="l" eaLnBrk="1" hangingPunct="1"/>
            <a:r>
              <a:rPr lang="en-US" altLang="zh-CN" smtClean="0">
                <a:solidFill>
                  <a:srgbClr val="00B050"/>
                </a:solidFill>
              </a:rPr>
              <a:t>Detectability on Tree</a:t>
            </a:r>
            <a:endParaRPr lang="zh-CN" altLang="en-US" smtClean="0">
              <a:solidFill>
                <a:srgbClr val="00B050"/>
              </a:solidFill>
            </a:endParaRPr>
          </a:p>
        </p:txBody>
      </p:sp>
      <p:sp>
        <p:nvSpPr>
          <p:cNvPr id="223234" name="内容占位符 2"/>
          <p:cNvSpPr>
            <a:spLocks noGrp="1"/>
          </p:cNvSpPr>
          <p:nvPr>
            <p:ph idx="4294967295"/>
          </p:nvPr>
        </p:nvSpPr>
        <p:spPr/>
        <p:txBody>
          <a:bodyPr/>
          <a:lstStyle/>
          <a:p>
            <a:pPr eaLnBrk="1" hangingPunct="1"/>
            <a:endParaRPr lang="zh-CN" altLang="en-US" smtClean="0"/>
          </a:p>
        </p:txBody>
      </p:sp>
      <p:sp>
        <p:nvSpPr>
          <p:cNvPr id="5" name="TextBox 4"/>
          <p:cNvSpPr txBox="1"/>
          <p:nvPr/>
        </p:nvSpPr>
        <p:spPr>
          <a:xfrm>
            <a:off x="215900" y="5084763"/>
            <a:ext cx="8928100" cy="118745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>
            <a:spAutoFit/>
          </a:bodyPr>
          <a:lstStyle/>
          <a:p>
            <a:pPr marL="342900" indent="-342900">
              <a:buFont typeface="Calibri" pitchFamily="34" charset="0"/>
              <a:buChar char="─"/>
              <a:defRPr/>
            </a:pPr>
            <a:r>
              <a:rPr lang="en-US" altLang="zh-CN" sz="2400">
                <a:latin typeface="Calibri" pitchFamily="34" charset="0"/>
              </a:rPr>
              <a:t>How to detect on a tree?</a:t>
            </a:r>
          </a:p>
          <a:p>
            <a:pPr marL="342900" indent="-342900">
              <a:buFont typeface="Calibri" pitchFamily="34" charset="0"/>
              <a:buChar char="─"/>
              <a:defRPr/>
            </a:pPr>
            <a:r>
              <a:rPr lang="en-US" altLang="zh-CN" sz="2400">
                <a:latin typeface="Calibri" pitchFamily="34" charset="0"/>
              </a:rPr>
              <a:t>Can fewer number of infected nodes help detectability?</a:t>
            </a:r>
          </a:p>
          <a:p>
            <a:pPr marL="342900" indent="-342900">
              <a:buFont typeface="Calibri" pitchFamily="34" charset="0"/>
              <a:buChar char="─"/>
              <a:defRPr/>
            </a:pPr>
            <a:r>
              <a:rPr lang="en-US" altLang="zh-CN" sz="2400">
                <a:latin typeface="Calibri" pitchFamily="34" charset="0"/>
              </a:rPr>
              <a:t>Can a higher degree help detectability?</a:t>
            </a:r>
          </a:p>
        </p:txBody>
      </p:sp>
      <p:sp>
        <p:nvSpPr>
          <p:cNvPr id="223236" name="AutoShape 5" descr="9k="/>
          <p:cNvSpPr>
            <a:spLocks noChangeAspect="1" noChangeArrowheads="1"/>
          </p:cNvSpPr>
          <p:nvPr/>
        </p:nvSpPr>
        <p:spPr bwMode="auto">
          <a:xfrm>
            <a:off x="3524250" y="2338388"/>
            <a:ext cx="2095500" cy="2181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3237" name="AutoShape 6" descr="9k="/>
          <p:cNvSpPr>
            <a:spLocks noChangeAspect="1" noChangeArrowheads="1"/>
          </p:cNvSpPr>
          <p:nvPr/>
        </p:nvSpPr>
        <p:spPr bwMode="auto">
          <a:xfrm>
            <a:off x="0" y="0"/>
            <a:ext cx="2095500" cy="2181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3238" name="AutoShape 7" descr="9k=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pic>
        <p:nvPicPr>
          <p:cNvPr id="223239" name="Picture 12" descr="ANd9GcQIO_6PQFlhHOAzFlB8VEBSFC5gV1h1Zw_jTbfgHpAY-XuQt5b25Q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513" y="2098675"/>
            <a:ext cx="4248150" cy="2078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3240" name="Picture 14" descr="ANd9GcTkkQbU_DuSD1iYzOsZOUYO8meM1GxKiybmcokf9Gwz4bxLupT7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213225" y="2060575"/>
            <a:ext cx="5111750" cy="2051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3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altLang="zh-CN" sz="4000" smtClean="0">
                <a:solidFill>
                  <a:srgbClr val="00B050"/>
                </a:solidFill>
              </a:rPr>
              <a:t>Pólya’s Urn Model</a:t>
            </a:r>
            <a:endParaRPr lang="zh-CN" altLang="en-US" sz="4000" smtClean="0">
              <a:solidFill>
                <a:srgbClr val="00B050"/>
              </a:solidFill>
            </a:endParaRPr>
          </a:p>
        </p:txBody>
      </p:sp>
      <p:sp>
        <p:nvSpPr>
          <p:cNvPr id="73333" name="内容占位符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Joint distribution</a:t>
            </a:r>
          </a:p>
          <a:p>
            <a:pPr eaLnBrk="1" hangingPunct="1"/>
            <a:endParaRPr lang="en-US" altLang="zh-CN" sz="4000" smtClean="0"/>
          </a:p>
          <a:p>
            <a:pPr eaLnBrk="1" hangingPunct="1"/>
            <a:r>
              <a:rPr lang="en-US" altLang="zh-CN" smtClean="0"/>
              <a:t>Marginal distribution</a:t>
            </a:r>
          </a:p>
          <a:p>
            <a:pPr eaLnBrk="1" hangingPunct="1"/>
            <a:endParaRPr lang="en-US" altLang="zh-CN" sz="4000" smtClean="0"/>
          </a:p>
          <a:p>
            <a:pPr eaLnBrk="1" hangingPunct="1"/>
            <a:r>
              <a:rPr lang="en-US" altLang="zh-CN" smtClean="0"/>
              <a:t>Limit distributions</a:t>
            </a:r>
          </a:p>
        </p:txBody>
      </p:sp>
      <p:sp>
        <p:nvSpPr>
          <p:cNvPr id="73334" name="TextBox 2"/>
          <p:cNvSpPr txBox="1">
            <a:spLocks noChangeArrowheads="1"/>
          </p:cNvSpPr>
          <p:nvPr/>
        </p:nvSpPr>
        <p:spPr bwMode="auto">
          <a:xfrm>
            <a:off x="1331913" y="5876925"/>
            <a:ext cx="1979612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>
                <a:latin typeface="Calibri" pitchFamily="34" charset="0"/>
              </a:rPr>
              <a:t>[Johnson—JWS’97]</a:t>
            </a:r>
            <a:endParaRPr lang="zh-CN" altLang="en-US">
              <a:latin typeface="Calibri" pitchFamily="34" charset="0"/>
            </a:endParaRPr>
          </a:p>
        </p:txBody>
      </p:sp>
      <p:sp>
        <p:nvSpPr>
          <p:cNvPr id="73335" name="内容占位符 8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eaLnBrk="1" hangingPunct="1"/>
            <a:endParaRPr lang="zh-CN" altLang="en-US" smtClean="0"/>
          </a:p>
        </p:txBody>
      </p:sp>
      <p:graphicFrame>
        <p:nvGraphicFramePr>
          <p:cNvPr id="73328" name="Object 2672"/>
          <p:cNvGraphicFramePr>
            <a:graphicFrameLocks noChangeAspect="1"/>
          </p:cNvGraphicFramePr>
          <p:nvPr/>
        </p:nvGraphicFramePr>
        <p:xfrm>
          <a:off x="5148263" y="2122488"/>
          <a:ext cx="1800225" cy="777875"/>
        </p:xfrm>
        <a:graphic>
          <a:graphicData uri="http://schemas.openxmlformats.org/presentationml/2006/ole">
            <p:oleObj spid="_x0000_s73328" name="Equation" r:id="rId4" imgW="1117440" imgH="482400" progId="">
              <p:embed/>
            </p:oleObj>
          </a:graphicData>
        </a:graphic>
      </p:graphicFrame>
      <p:graphicFrame>
        <p:nvGraphicFramePr>
          <p:cNvPr id="73329" name="Object 2673"/>
          <p:cNvGraphicFramePr>
            <a:graphicFrameLocks noChangeAspect="1"/>
          </p:cNvGraphicFramePr>
          <p:nvPr/>
        </p:nvGraphicFramePr>
        <p:xfrm>
          <a:off x="5184775" y="3579813"/>
          <a:ext cx="1258888" cy="377825"/>
        </p:xfrm>
        <a:graphic>
          <a:graphicData uri="http://schemas.openxmlformats.org/presentationml/2006/ole">
            <p:oleObj spid="_x0000_s73329" name="Equation" r:id="rId5" imgW="761760" imgH="228600" progId="">
              <p:embed/>
            </p:oleObj>
          </a:graphicData>
        </a:graphic>
      </p:graphicFrame>
      <p:graphicFrame>
        <p:nvGraphicFramePr>
          <p:cNvPr id="73330" name="Object 2674"/>
          <p:cNvGraphicFramePr>
            <a:graphicFrameLocks noChangeAspect="1"/>
          </p:cNvGraphicFramePr>
          <p:nvPr/>
        </p:nvGraphicFramePr>
        <p:xfrm>
          <a:off x="5149850" y="4627563"/>
          <a:ext cx="2519363" cy="869950"/>
        </p:xfrm>
        <a:graphic>
          <a:graphicData uri="http://schemas.openxmlformats.org/presentationml/2006/ole">
            <p:oleObj spid="_x0000_s73330" name="Equation" r:id="rId6" imgW="1396800" imgH="482400" progId="">
              <p:embed/>
            </p:oleObj>
          </a:graphicData>
        </a:graphic>
      </p:graphicFrame>
      <p:graphicFrame>
        <p:nvGraphicFramePr>
          <p:cNvPr id="73331" name="Object 2675"/>
          <p:cNvGraphicFramePr>
            <a:graphicFrameLocks noChangeAspect="1"/>
          </p:cNvGraphicFramePr>
          <p:nvPr/>
        </p:nvGraphicFramePr>
        <p:xfrm>
          <a:off x="5148263" y="5589588"/>
          <a:ext cx="1900237" cy="777875"/>
        </p:xfrm>
        <a:graphic>
          <a:graphicData uri="http://schemas.openxmlformats.org/presentationml/2006/ole">
            <p:oleObj spid="_x0000_s73331" name="Equation" r:id="rId7" imgW="1054080" imgH="431640" progId="">
              <p:embed/>
            </p:oleObj>
          </a:graphicData>
        </a:graphic>
      </p:graphicFrame>
      <p:pic>
        <p:nvPicPr>
          <p:cNvPr id="73336" name="Picture 1275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74613" y="2192338"/>
            <a:ext cx="4495800" cy="3324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353" name="标题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algn="l" eaLnBrk="1" hangingPunct="1"/>
            <a:r>
              <a:rPr lang="en-US" altLang="zh-CN" sz="4000" smtClean="0">
                <a:solidFill>
                  <a:srgbClr val="00B050"/>
                </a:solidFill>
              </a:rPr>
              <a:t>Motivation</a:t>
            </a:r>
            <a:endParaRPr lang="zh-CN" altLang="en-US" sz="4000" smtClean="0">
              <a:solidFill>
                <a:srgbClr val="00B050"/>
              </a:solidFill>
            </a:endParaRPr>
          </a:p>
        </p:txBody>
      </p:sp>
      <p:sp>
        <p:nvSpPr>
          <p:cNvPr id="228354" name="TextBox 1"/>
          <p:cNvSpPr txBox="1">
            <a:spLocks noChangeArrowheads="1"/>
          </p:cNvSpPr>
          <p:nvPr/>
        </p:nvSpPr>
        <p:spPr bwMode="auto">
          <a:xfrm>
            <a:off x="539750" y="1125538"/>
            <a:ext cx="4665663" cy="2954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>
            <a:spAutoFit/>
          </a:bodyPr>
          <a:lstStyle/>
          <a:p>
            <a:pPr>
              <a:lnSpc>
                <a:spcPts val="6000"/>
              </a:lnSpc>
              <a:tabLst>
                <a:tab pos="2527300" algn="l"/>
                <a:tab pos="3898900" algn="l"/>
              </a:tabLst>
            </a:pPr>
            <a:r>
              <a:rPr lang="en-US" altLang="zh-CN" sz="4900">
                <a:solidFill>
                  <a:srgbClr val="04617B"/>
                </a:solidFill>
                <a:latin typeface="Calibri" pitchFamily="34" charset="0"/>
              </a:rPr>
              <a:t>2003 SARS Rumor </a:t>
            </a:r>
            <a:endParaRPr lang="en-US" altLang="zh-CN">
              <a:latin typeface="Calibri" pitchFamily="34" charset="0"/>
            </a:endParaRPr>
          </a:p>
          <a:p>
            <a:pPr>
              <a:lnSpc>
                <a:spcPts val="1000"/>
              </a:lnSpc>
              <a:tabLst>
                <a:tab pos="2527300" algn="l"/>
                <a:tab pos="3898900" algn="l"/>
              </a:tabLst>
            </a:pPr>
            <a:endParaRPr lang="en-US" altLang="zh-CN">
              <a:latin typeface="Calibri" pitchFamily="34" charset="0"/>
            </a:endParaRPr>
          </a:p>
          <a:p>
            <a:pPr>
              <a:lnSpc>
                <a:spcPts val="3000"/>
              </a:lnSpc>
              <a:tabLst>
                <a:tab pos="2527300" algn="l"/>
                <a:tab pos="3898900" algn="l"/>
              </a:tabLst>
            </a:pPr>
            <a:r>
              <a:rPr lang="en-US" altLang="zh-CN">
                <a:latin typeface="Calibri" pitchFamily="34" charset="0"/>
              </a:rPr>
              <a:t>	</a:t>
            </a:r>
            <a:endParaRPr lang="en-US" altLang="zh-CN" sz="1900">
              <a:solidFill>
                <a:srgbClr val="000000"/>
              </a:solidFill>
              <a:latin typeface="Constantia" pitchFamily="18" charset="0"/>
            </a:endParaRPr>
          </a:p>
          <a:p>
            <a:pPr>
              <a:lnSpc>
                <a:spcPts val="1000"/>
              </a:lnSpc>
              <a:tabLst>
                <a:tab pos="2527300" algn="l"/>
                <a:tab pos="3898900" algn="l"/>
              </a:tabLst>
            </a:pPr>
            <a:endParaRPr lang="en-US" altLang="zh-CN">
              <a:latin typeface="Calibri" pitchFamily="34" charset="0"/>
            </a:endParaRPr>
          </a:p>
          <a:p>
            <a:pPr>
              <a:lnSpc>
                <a:spcPts val="1000"/>
              </a:lnSpc>
              <a:tabLst>
                <a:tab pos="2527300" algn="l"/>
                <a:tab pos="3898900" algn="l"/>
              </a:tabLst>
            </a:pPr>
            <a:endParaRPr lang="en-US" altLang="zh-CN">
              <a:latin typeface="Calibri" pitchFamily="34" charset="0"/>
            </a:endParaRPr>
          </a:p>
          <a:p>
            <a:pPr>
              <a:lnSpc>
                <a:spcPts val="1000"/>
              </a:lnSpc>
              <a:tabLst>
                <a:tab pos="2527300" algn="l"/>
                <a:tab pos="3898900" algn="l"/>
              </a:tabLst>
            </a:pPr>
            <a:endParaRPr lang="en-US" altLang="zh-CN">
              <a:latin typeface="Calibri" pitchFamily="34" charset="0"/>
            </a:endParaRPr>
          </a:p>
          <a:p>
            <a:pPr>
              <a:lnSpc>
                <a:spcPts val="1000"/>
              </a:lnSpc>
              <a:tabLst>
                <a:tab pos="2527300" algn="l"/>
                <a:tab pos="3898900" algn="l"/>
              </a:tabLst>
            </a:pPr>
            <a:endParaRPr lang="en-US" altLang="zh-CN">
              <a:latin typeface="Calibri" pitchFamily="34" charset="0"/>
            </a:endParaRPr>
          </a:p>
          <a:p>
            <a:pPr>
              <a:lnSpc>
                <a:spcPts val="1000"/>
              </a:lnSpc>
              <a:tabLst>
                <a:tab pos="2527300" algn="l"/>
                <a:tab pos="3898900" algn="l"/>
              </a:tabLst>
            </a:pPr>
            <a:endParaRPr lang="en-US" altLang="zh-CN">
              <a:latin typeface="Calibri" pitchFamily="34" charset="0"/>
            </a:endParaRPr>
          </a:p>
          <a:p>
            <a:pPr>
              <a:lnSpc>
                <a:spcPts val="1000"/>
              </a:lnSpc>
              <a:tabLst>
                <a:tab pos="2527300" algn="l"/>
                <a:tab pos="3898900" algn="l"/>
              </a:tabLst>
            </a:pPr>
            <a:endParaRPr lang="en-US" altLang="zh-CN">
              <a:latin typeface="Calibri" pitchFamily="34" charset="0"/>
            </a:endParaRPr>
          </a:p>
          <a:p>
            <a:pPr>
              <a:lnSpc>
                <a:spcPts val="1000"/>
              </a:lnSpc>
              <a:tabLst>
                <a:tab pos="2527300" algn="l"/>
                <a:tab pos="3898900" algn="l"/>
              </a:tabLst>
            </a:pPr>
            <a:endParaRPr lang="en-US" altLang="zh-CN">
              <a:latin typeface="Calibri" pitchFamily="34" charset="0"/>
            </a:endParaRPr>
          </a:p>
          <a:p>
            <a:pPr>
              <a:lnSpc>
                <a:spcPts val="1000"/>
              </a:lnSpc>
              <a:tabLst>
                <a:tab pos="2527300" algn="l"/>
                <a:tab pos="3898900" algn="l"/>
              </a:tabLst>
            </a:pPr>
            <a:endParaRPr lang="en-US" altLang="zh-CN">
              <a:latin typeface="Calibri" pitchFamily="34" charset="0"/>
            </a:endParaRPr>
          </a:p>
          <a:p>
            <a:pPr>
              <a:lnSpc>
                <a:spcPts val="1000"/>
              </a:lnSpc>
              <a:tabLst>
                <a:tab pos="2527300" algn="l"/>
                <a:tab pos="3898900" algn="l"/>
              </a:tabLst>
            </a:pPr>
            <a:endParaRPr lang="en-US" altLang="zh-CN">
              <a:latin typeface="Calibri" pitchFamily="34" charset="0"/>
            </a:endParaRPr>
          </a:p>
          <a:p>
            <a:pPr>
              <a:lnSpc>
                <a:spcPts val="3900"/>
              </a:lnSpc>
              <a:tabLst>
                <a:tab pos="2527300" algn="l"/>
                <a:tab pos="3898900" algn="l"/>
              </a:tabLst>
            </a:pPr>
            <a:r>
              <a:rPr lang="en-US" altLang="zh-CN">
                <a:latin typeface="Calibri" pitchFamily="34" charset="0"/>
              </a:rPr>
              <a:t>		</a:t>
            </a:r>
            <a:endParaRPr lang="en-US" altLang="zh-CN" sz="3100" b="1">
              <a:solidFill>
                <a:srgbClr val="000000"/>
              </a:solidFill>
              <a:latin typeface="Constantia" pitchFamily="18" charset="0"/>
            </a:endParaRPr>
          </a:p>
        </p:txBody>
      </p:sp>
      <p:sp>
        <p:nvSpPr>
          <p:cNvPr id="228355" name="TextBox 1"/>
          <p:cNvSpPr txBox="1">
            <a:spLocks noChangeArrowheads="1"/>
          </p:cNvSpPr>
          <p:nvPr/>
        </p:nvSpPr>
        <p:spPr bwMode="auto">
          <a:xfrm>
            <a:off x="179388" y="5229225"/>
            <a:ext cx="5473700" cy="350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>
            <a:spAutoFit/>
          </a:bodyPr>
          <a:lstStyle/>
          <a:p>
            <a:pPr>
              <a:lnSpc>
                <a:spcPts val="2400"/>
              </a:lnSpc>
            </a:pPr>
            <a:r>
              <a:rPr lang="en-US" altLang="zh-CN" sz="1200">
                <a:solidFill>
                  <a:srgbClr val="000000"/>
                </a:solidFill>
                <a:latin typeface="Constantia" pitchFamily="18" charset="0"/>
              </a:rPr>
              <a:t>Source: </a:t>
            </a:r>
            <a:r>
              <a:rPr lang="en-US" altLang="zh-CN" sz="1200"/>
              <a:t>http://edition.cnn.com/2013/02/21/world/asia/hong-kong-sars-anniversary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011863" y="2205038"/>
            <a:ext cx="2592387" cy="30130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>
            <a:spAutoFit/>
          </a:bodyPr>
          <a:lstStyle/>
          <a:p>
            <a:pPr marL="342900" indent="-342900">
              <a:buFont typeface="Calibri" pitchFamily="34" charset="0"/>
              <a:buChar char="─"/>
              <a:defRPr/>
            </a:pPr>
            <a:r>
              <a:rPr lang="en-US" altLang="zh-CN" sz="2400">
                <a:latin typeface="Calibri" pitchFamily="34" charset="0"/>
              </a:rPr>
              <a:t>Rumor: “Entire City was poised to be quarantined” </a:t>
            </a:r>
          </a:p>
          <a:p>
            <a:pPr marL="342900" indent="-342900">
              <a:buFont typeface="Calibri" pitchFamily="34" charset="0"/>
              <a:buChar char="─"/>
              <a:defRPr/>
            </a:pPr>
            <a:r>
              <a:rPr lang="en-US" altLang="zh-CN" sz="2400">
                <a:latin typeface="Calibri" pitchFamily="34" charset="0"/>
              </a:rPr>
              <a:t>14 year-old boy arrested for creating fake news page </a:t>
            </a:r>
            <a:endParaRPr lang="zh-CN" altLang="en-US" sz="2400">
              <a:latin typeface="Calibri" pitchFamily="34" charset="0"/>
            </a:endParaRPr>
          </a:p>
        </p:txBody>
      </p:sp>
      <p:pic>
        <p:nvPicPr>
          <p:cNvPr id="228357" name="Picture 7" descr="ANd9GcTISNETGw2KcCUEjTXs6M2KcKLuAXDh4_HdWZvh39atujVJyszL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11638" y="4086225"/>
            <a:ext cx="1524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8358" name="AutoShape 9" descr="2Q=="/>
          <p:cNvSpPr>
            <a:spLocks noChangeAspect="1" noChangeArrowheads="1"/>
          </p:cNvSpPr>
          <p:nvPr/>
        </p:nvSpPr>
        <p:spPr bwMode="auto">
          <a:xfrm>
            <a:off x="3429000" y="2571750"/>
            <a:ext cx="2286000" cy="171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8359" name="AutoShape 11" descr="2Q=="/>
          <p:cNvSpPr>
            <a:spLocks noChangeAspect="1" noChangeArrowheads="1"/>
          </p:cNvSpPr>
          <p:nvPr/>
        </p:nvSpPr>
        <p:spPr bwMode="auto">
          <a:xfrm>
            <a:off x="3429000" y="2571750"/>
            <a:ext cx="2286000" cy="171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8360" name="AutoShape 13" descr="2Q=="/>
          <p:cNvSpPr>
            <a:spLocks noChangeAspect="1" noChangeArrowheads="1"/>
          </p:cNvSpPr>
          <p:nvPr/>
        </p:nvSpPr>
        <p:spPr bwMode="auto">
          <a:xfrm>
            <a:off x="3851275" y="2565400"/>
            <a:ext cx="2286000" cy="171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pic>
        <p:nvPicPr>
          <p:cNvPr id="228361" name="Picture 15" descr="300px-Amoy_Gardens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79388" y="2276475"/>
            <a:ext cx="3960812" cy="2970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8362" name="TextBox 1"/>
          <p:cNvSpPr txBox="1">
            <a:spLocks noChangeArrowheads="1"/>
          </p:cNvSpPr>
          <p:nvPr/>
        </p:nvSpPr>
        <p:spPr bwMode="auto">
          <a:xfrm>
            <a:off x="4211638" y="2492375"/>
            <a:ext cx="1812925" cy="1570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>
            <a:spAutoFit/>
          </a:bodyPr>
          <a:lstStyle/>
          <a:p>
            <a:pPr>
              <a:lnSpc>
                <a:spcPts val="2400"/>
              </a:lnSpc>
            </a:pPr>
            <a:r>
              <a:rPr lang="en-US" altLang="zh-CN" sz="1900">
                <a:solidFill>
                  <a:srgbClr val="000000"/>
                </a:solidFill>
                <a:latin typeface="Constantia" pitchFamily="18" charset="0"/>
              </a:rPr>
              <a:t>Epicenter of </a:t>
            </a:r>
          </a:p>
          <a:p>
            <a:pPr>
              <a:lnSpc>
                <a:spcPts val="2400"/>
              </a:lnSpc>
            </a:pPr>
            <a:r>
              <a:rPr lang="en-US" altLang="zh-CN" sz="1900">
                <a:solidFill>
                  <a:srgbClr val="000000"/>
                </a:solidFill>
                <a:latin typeface="Constantia" pitchFamily="18" charset="0"/>
              </a:rPr>
              <a:t>Hong Kong SARS</a:t>
            </a:r>
          </a:p>
          <a:p>
            <a:pPr>
              <a:lnSpc>
                <a:spcPts val="2400"/>
              </a:lnSpc>
            </a:pPr>
            <a:endParaRPr lang="en-US" altLang="zh-CN" sz="1900">
              <a:solidFill>
                <a:srgbClr val="000000"/>
              </a:solidFill>
              <a:latin typeface="Constantia" pitchFamily="18" charset="0"/>
            </a:endParaRPr>
          </a:p>
          <a:p>
            <a:pPr>
              <a:lnSpc>
                <a:spcPts val="2400"/>
              </a:lnSpc>
            </a:pPr>
            <a:r>
              <a:rPr lang="en-US" altLang="zh-CN" sz="1900">
                <a:solidFill>
                  <a:srgbClr val="000000"/>
                </a:solidFill>
                <a:latin typeface="Constantia" pitchFamily="18" charset="0"/>
              </a:rPr>
              <a:t>329 Infected</a:t>
            </a:r>
          </a:p>
          <a:p>
            <a:pPr>
              <a:lnSpc>
                <a:spcPts val="2400"/>
              </a:lnSpc>
            </a:pPr>
            <a:r>
              <a:rPr lang="en-US" altLang="zh-CN" sz="1900">
                <a:solidFill>
                  <a:srgbClr val="000000"/>
                </a:solidFill>
                <a:latin typeface="Constantia" pitchFamily="18" charset="0"/>
              </a:rPr>
              <a:t>42 killed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7950" y="5876925"/>
            <a:ext cx="8928100" cy="457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>
            <a:spAutoFit/>
          </a:bodyPr>
          <a:lstStyle/>
          <a:p>
            <a:pPr marL="342900" indent="-342900">
              <a:buFont typeface="Calibri" pitchFamily="34" charset="0"/>
              <a:buNone/>
              <a:defRPr/>
            </a:pPr>
            <a:r>
              <a:rPr lang="en-US" altLang="zh-CN" sz="2400">
                <a:latin typeface="Calibri" pitchFamily="34" charset="0"/>
              </a:rPr>
              <a:t>Rumor and panic spread faster than virus. Nothing spreads like fear!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71" name="Picture 2" descr="D:\Research\My Papers\locating source from suspects\ISIT-2013\conference\logo_cityu_home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85163" y="255588"/>
            <a:ext cx="823912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3372" name="标题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algn="l" eaLnBrk="1" hangingPunct="1"/>
            <a:r>
              <a:rPr lang="en-US" altLang="zh-CN" sz="4000" smtClean="0">
                <a:solidFill>
                  <a:srgbClr val="00B050"/>
                </a:solidFill>
              </a:rPr>
              <a:t>Equivalence to Pólya’s Urn Model</a:t>
            </a:r>
            <a:endParaRPr lang="zh-CN" altLang="en-US" sz="4000" smtClean="0">
              <a:solidFill>
                <a:srgbClr val="00B050"/>
              </a:solidFill>
            </a:endParaRPr>
          </a:p>
        </p:txBody>
      </p:sp>
      <p:sp>
        <p:nvSpPr>
          <p:cNvPr id="143373" name="文本占位符 3"/>
          <p:cNvSpPr>
            <a:spLocks noGrp="1"/>
          </p:cNvSpPr>
          <p:nvPr>
            <p:ph type="body" idx="4294967295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/>
          <a:p>
            <a:pPr eaLnBrk="1" hangingPunct="1">
              <a:buFont typeface="Wingdings" pitchFamily="2" charset="2"/>
              <a:buChar char="n"/>
            </a:pPr>
            <a:r>
              <a:rPr lang="en-US" altLang="zh-CN" sz="2400" b="1" smtClean="0">
                <a:solidFill>
                  <a:srgbClr val="0070C0"/>
                </a:solidFill>
              </a:rPr>
              <a:t>Rumor spreading process</a:t>
            </a:r>
            <a:endParaRPr lang="zh-CN" altLang="en-US" sz="2400" b="1" smtClean="0">
              <a:solidFill>
                <a:srgbClr val="0070C0"/>
              </a:solidFill>
            </a:endParaRPr>
          </a:p>
        </p:txBody>
      </p:sp>
      <p:sp>
        <p:nvSpPr>
          <p:cNvPr id="143374" name="文本占位符 5"/>
          <p:cNvSpPr>
            <a:spLocks noGrp="1"/>
          </p:cNvSpPr>
          <p:nvPr>
            <p:ph type="body" sz="quarter" idx="4294967295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/>
          <a:p>
            <a:pPr eaLnBrk="1" hangingPunct="1">
              <a:buFont typeface="Wingdings" pitchFamily="2" charset="2"/>
              <a:buChar char="n"/>
            </a:pPr>
            <a:r>
              <a:rPr lang="en-US" altLang="zh-CN" sz="2400" b="1" smtClean="0">
                <a:solidFill>
                  <a:srgbClr val="0070C0"/>
                </a:solidFill>
              </a:rPr>
              <a:t>Ball drawing process</a:t>
            </a:r>
            <a:endParaRPr lang="zh-CN" altLang="en-US" sz="2400" b="1" smtClean="0">
              <a:solidFill>
                <a:srgbClr val="0070C0"/>
              </a:solidFill>
            </a:endParaRPr>
          </a:p>
        </p:txBody>
      </p:sp>
      <p:sp>
        <p:nvSpPr>
          <p:cNvPr id="143375" name="内容占位符 6"/>
          <p:cNvSpPr>
            <a:spLocks noGrp="1"/>
          </p:cNvSpPr>
          <p:nvPr>
            <p:ph sz="quarter" idx="4294967295"/>
          </p:nvPr>
        </p:nvSpPr>
        <p:spPr>
          <a:xfrm>
            <a:off x="4645025" y="2174875"/>
            <a:ext cx="4041775" cy="3951288"/>
          </a:xfrm>
        </p:spPr>
        <p:txBody>
          <a:bodyPr/>
          <a:lstStyle/>
          <a:p>
            <a:pPr eaLnBrk="1" hangingPunct="1"/>
            <a:endParaRPr lang="zh-CN" altLang="en-US" sz="2400" smtClean="0"/>
          </a:p>
        </p:txBody>
      </p:sp>
      <p:sp>
        <p:nvSpPr>
          <p:cNvPr id="143376" name="内容占位符 4"/>
          <p:cNvSpPr>
            <a:spLocks noGrp="1"/>
          </p:cNvSpPr>
          <p:nvPr>
            <p:ph sz="half" idx="4294967295"/>
          </p:nvPr>
        </p:nvSpPr>
        <p:spPr>
          <a:xfrm>
            <a:off x="457200" y="2174875"/>
            <a:ext cx="4040188" cy="3951288"/>
          </a:xfrm>
        </p:spPr>
        <p:txBody>
          <a:bodyPr/>
          <a:lstStyle/>
          <a:p>
            <a:pPr eaLnBrk="1" hangingPunct="1"/>
            <a:endParaRPr lang="zh-CN" altLang="en-US" sz="2400" smtClean="0"/>
          </a:p>
        </p:txBody>
      </p:sp>
      <p:pic>
        <p:nvPicPr>
          <p:cNvPr id="143377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78413" y="2433638"/>
            <a:ext cx="3238500" cy="4019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378" name="Picture 8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900113" y="2205038"/>
            <a:ext cx="3240087" cy="4633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143370" name="Object 10"/>
          <p:cNvGraphicFramePr>
            <a:graphicFrameLocks noChangeAspect="1"/>
          </p:cNvGraphicFramePr>
          <p:nvPr/>
        </p:nvGraphicFramePr>
        <p:xfrm>
          <a:off x="4284663" y="6376988"/>
          <a:ext cx="1439862" cy="436562"/>
        </p:xfrm>
        <a:graphic>
          <a:graphicData uri="http://schemas.openxmlformats.org/presentationml/2006/ole">
            <p:oleObj spid="_x0000_s143370" name="Equation" r:id="rId6" imgW="711000" imgH="215640" progId="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algn="l" eaLnBrk="1" fontAlgn="auto" hangingPunct="1">
              <a:spcAft>
                <a:spcPts val="0"/>
              </a:spcAft>
              <a:defRPr/>
            </a:pPr>
            <a:r>
              <a:rPr lang="en-US" altLang="zh-CN" dirty="0" smtClean="0">
                <a:solidFill>
                  <a:srgbClr val="00B050"/>
                </a:solidFill>
              </a:rPr>
              <a:t>Suspecting </a:t>
            </a:r>
            <a:r>
              <a:rPr lang="en-US" altLang="zh-CN" dirty="0">
                <a:solidFill>
                  <a:srgbClr val="00B050"/>
                </a:solidFill>
              </a:rPr>
              <a:t>all Nodes</a:t>
            </a:r>
            <a:r>
              <a:rPr lang="en-US" altLang="zh-CN" sz="4000" dirty="0">
                <a:solidFill>
                  <a:srgbClr val="00B050"/>
                </a:solidFill>
              </a:rPr>
              <a:t/>
            </a:r>
            <a:br>
              <a:rPr lang="en-US" altLang="zh-CN" sz="4000" dirty="0">
                <a:solidFill>
                  <a:srgbClr val="00B050"/>
                </a:solidFill>
              </a:rPr>
            </a:br>
            <a:r>
              <a:rPr lang="en-US" altLang="zh-CN" sz="2700" dirty="0" smtClean="0">
                <a:solidFill>
                  <a:srgbClr val="00B050"/>
                </a:solidFill>
              </a:rPr>
              <a:t>----main results</a:t>
            </a:r>
            <a:endParaRPr lang="zh-CN" altLang="en-US" sz="2700" dirty="0">
              <a:solidFill>
                <a:srgbClr val="00B050"/>
              </a:solidFill>
            </a:endParaRPr>
          </a:p>
        </p:txBody>
      </p:sp>
      <p:sp>
        <p:nvSpPr>
          <p:cNvPr id="76623" name="文本占位符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 eaLnBrk="1" hangingPunct="1">
              <a:buFont typeface="Wingdings" pitchFamily="2" charset="2"/>
              <a:buChar char="n"/>
            </a:pPr>
            <a:r>
              <a:rPr lang="en-US" altLang="zh-CN" smtClean="0">
                <a:solidFill>
                  <a:srgbClr val="0070C0"/>
                </a:solidFill>
              </a:rPr>
              <a:t>Case 1</a:t>
            </a:r>
            <a:endParaRPr lang="zh-CN" altLang="en-US" smtClean="0">
              <a:solidFill>
                <a:srgbClr val="0070C0"/>
              </a:solidFill>
            </a:endParaRPr>
          </a:p>
        </p:txBody>
      </p:sp>
      <p:sp>
        <p:nvSpPr>
          <p:cNvPr id="76624" name="内容占位符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eaLnBrk="1" hangingPunct="1"/>
            <a:endParaRPr lang="zh-CN" altLang="en-US" smtClean="0"/>
          </a:p>
        </p:txBody>
      </p:sp>
      <p:sp>
        <p:nvSpPr>
          <p:cNvPr id="76625" name="文本占位符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marL="342900" indent="-342900" eaLnBrk="1" hangingPunct="1">
              <a:buFont typeface="Wingdings" pitchFamily="2" charset="2"/>
              <a:buChar char="n"/>
            </a:pPr>
            <a:r>
              <a:rPr lang="en-US" altLang="zh-CN" smtClean="0">
                <a:solidFill>
                  <a:srgbClr val="0070C0"/>
                </a:solidFill>
              </a:rPr>
              <a:t>Main results</a:t>
            </a:r>
            <a:endParaRPr lang="zh-CN" altLang="en-US" smtClean="0">
              <a:solidFill>
                <a:srgbClr val="0070C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68313" y="2222500"/>
            <a:ext cx="4046537" cy="83026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>
            <a:sp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Calibri" pitchFamily="34" charset="0"/>
              <a:buChar char="─"/>
              <a:defRPr/>
            </a:pPr>
            <a:r>
              <a:rPr lang="en-US" altLang="zh-CN" sz="2400" dirty="0">
                <a:latin typeface="+mn-lt"/>
                <a:ea typeface="+mn-ea"/>
              </a:rPr>
              <a:t>Any infected node might be the rumor source.</a:t>
            </a:r>
            <a:endParaRPr lang="zh-CN" altLang="en-US" sz="2400" dirty="0">
              <a:latin typeface="+mn-lt"/>
              <a:ea typeface="+mn-ea"/>
            </a:endParaRPr>
          </a:p>
        </p:txBody>
      </p:sp>
      <p:sp>
        <p:nvSpPr>
          <p:cNvPr id="76627" name="内容占位符 6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498975" cy="4638675"/>
          </a:xfrm>
        </p:spPr>
        <p:txBody>
          <a:bodyPr/>
          <a:lstStyle/>
          <a:p>
            <a:pPr eaLnBrk="1" hangingPunct="1"/>
            <a:r>
              <a:rPr lang="en-US" altLang="zh-CN" smtClean="0"/>
              <a:t>node degree</a:t>
            </a:r>
          </a:p>
          <a:p>
            <a:pPr eaLnBrk="1" hangingPunct="1"/>
            <a:endParaRPr lang="en-US" altLang="zh-CN" sz="4000" smtClean="0"/>
          </a:p>
          <a:p>
            <a:pPr eaLnBrk="1" hangingPunct="1"/>
            <a:r>
              <a:rPr lang="en-US" altLang="zh-CN" smtClean="0"/>
              <a:t>node degree</a:t>
            </a:r>
          </a:p>
          <a:p>
            <a:pPr eaLnBrk="1" hangingPunct="1"/>
            <a:endParaRPr lang="en-US" altLang="zh-CN" sz="4000" smtClean="0"/>
          </a:p>
          <a:p>
            <a:pPr eaLnBrk="1" hangingPunct="1"/>
            <a:r>
              <a:rPr lang="en-US" altLang="zh-CN" smtClean="0"/>
              <a:t>node degree</a:t>
            </a:r>
          </a:p>
          <a:p>
            <a:pPr eaLnBrk="1" hangingPunct="1"/>
            <a:endParaRPr lang="en-US" altLang="zh-CN" sz="4000" smtClean="0"/>
          </a:p>
          <a:p>
            <a:pPr eaLnBrk="1" hangingPunct="1"/>
            <a:r>
              <a:rPr lang="en-US" altLang="zh-CN" smtClean="0"/>
              <a:t>Monotonicity: Detection probability increases with degree and decreases with </a:t>
            </a:r>
            <a:r>
              <a:rPr lang="en-US" altLang="zh-CN" i="1" smtClean="0"/>
              <a:t>n</a:t>
            </a:r>
          </a:p>
        </p:txBody>
      </p:sp>
      <p:graphicFrame>
        <p:nvGraphicFramePr>
          <p:cNvPr id="76616" name="Object 6984"/>
          <p:cNvGraphicFramePr>
            <a:graphicFrameLocks noGrp="1" noChangeAspect="1"/>
          </p:cNvGraphicFramePr>
          <p:nvPr/>
        </p:nvGraphicFramePr>
        <p:xfrm>
          <a:off x="6732588" y="2205038"/>
          <a:ext cx="863600" cy="417512"/>
        </p:xfrm>
        <a:graphic>
          <a:graphicData uri="http://schemas.openxmlformats.org/presentationml/2006/ole">
            <p:oleObj spid="_x0000_s76616" name="Equation" r:id="rId4" imgW="368140" imgH="177723" progId="">
              <p:embed/>
            </p:oleObj>
          </a:graphicData>
        </a:graphic>
      </p:graphicFrame>
      <p:graphicFrame>
        <p:nvGraphicFramePr>
          <p:cNvPr id="76617" name="Object 6985"/>
          <p:cNvGraphicFramePr>
            <a:graphicFrameLocks noGrp="1" noChangeAspect="1"/>
          </p:cNvGraphicFramePr>
          <p:nvPr/>
        </p:nvGraphicFramePr>
        <p:xfrm>
          <a:off x="6732588" y="3371850"/>
          <a:ext cx="833437" cy="417513"/>
        </p:xfrm>
        <a:graphic>
          <a:graphicData uri="http://schemas.openxmlformats.org/presentationml/2006/ole">
            <p:oleObj spid="_x0000_s76617" name="Equation" r:id="rId5" imgW="355138" imgH="177569" progId="">
              <p:embed/>
            </p:oleObj>
          </a:graphicData>
        </a:graphic>
      </p:graphicFrame>
      <p:graphicFrame>
        <p:nvGraphicFramePr>
          <p:cNvPr id="76618" name="Object 6986"/>
          <p:cNvGraphicFramePr>
            <a:graphicFrameLocks noGrp="1" noChangeAspect="1"/>
          </p:cNvGraphicFramePr>
          <p:nvPr/>
        </p:nvGraphicFramePr>
        <p:xfrm>
          <a:off x="6732588" y="4581525"/>
          <a:ext cx="833437" cy="417513"/>
        </p:xfrm>
        <a:graphic>
          <a:graphicData uri="http://schemas.openxmlformats.org/presentationml/2006/ole">
            <p:oleObj spid="_x0000_s76618" name="Equation" r:id="rId6" imgW="355138" imgH="177569" progId="">
              <p:embed/>
            </p:oleObj>
          </a:graphicData>
        </a:graphic>
      </p:graphicFrame>
      <p:pic>
        <p:nvPicPr>
          <p:cNvPr id="76628" name="Picture 1613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69913" y="3644900"/>
            <a:ext cx="3857625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76619" name="Object 6987"/>
          <p:cNvGraphicFramePr>
            <a:graphicFrameLocks noChangeAspect="1"/>
          </p:cNvGraphicFramePr>
          <p:nvPr/>
        </p:nvGraphicFramePr>
        <p:xfrm>
          <a:off x="4572000" y="2636838"/>
          <a:ext cx="3282950" cy="684212"/>
        </p:xfrm>
        <a:graphic>
          <a:graphicData uri="http://schemas.openxmlformats.org/presentationml/2006/ole">
            <p:oleObj spid="_x0000_s76619" name="Equation" r:id="rId8" imgW="2450880" imgH="507960" progId="">
              <p:embed/>
            </p:oleObj>
          </a:graphicData>
        </a:graphic>
      </p:graphicFrame>
      <p:graphicFrame>
        <p:nvGraphicFramePr>
          <p:cNvPr id="76620" name="Object 6988"/>
          <p:cNvGraphicFramePr>
            <a:graphicFrameLocks noChangeAspect="1"/>
          </p:cNvGraphicFramePr>
          <p:nvPr/>
        </p:nvGraphicFramePr>
        <p:xfrm>
          <a:off x="4572000" y="3789363"/>
          <a:ext cx="3922713" cy="684212"/>
        </p:xfrm>
        <a:graphic>
          <a:graphicData uri="http://schemas.openxmlformats.org/presentationml/2006/ole">
            <p:oleObj spid="_x0000_s76620" name="Equation" r:id="rId9" imgW="2527200" imgH="444240" progId="">
              <p:embed/>
            </p:oleObj>
          </a:graphicData>
        </a:graphic>
      </p:graphicFrame>
      <p:graphicFrame>
        <p:nvGraphicFramePr>
          <p:cNvPr id="76621" name="Object 6989"/>
          <p:cNvGraphicFramePr>
            <a:graphicFrameLocks noChangeAspect="1"/>
          </p:cNvGraphicFramePr>
          <p:nvPr/>
        </p:nvGraphicFramePr>
        <p:xfrm>
          <a:off x="4560888" y="4978400"/>
          <a:ext cx="4548187" cy="682625"/>
        </p:xfrm>
        <a:graphic>
          <a:graphicData uri="http://schemas.openxmlformats.org/presentationml/2006/ole">
            <p:oleObj spid="_x0000_s76621" name="Equation" r:id="rId10" imgW="3035160" imgH="457200" progId="">
              <p:embed/>
            </p:oleObj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34925" y="5613400"/>
            <a:ext cx="4479925" cy="120015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>
            <a:spAutoFit/>
          </a:bodyPr>
          <a:lstStyle>
            <a:defPPr>
              <a:defRPr lang="zh-CN"/>
            </a:defPPr>
            <a:lvl1pPr marL="342900" indent="-342900">
              <a:buFont typeface="Calibri" pitchFamily="34" charset="0"/>
              <a:buChar char="─"/>
              <a:defRPr sz="2400" b="1">
                <a:solidFill>
                  <a:srgbClr val="FF0000"/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>
                <a:latin typeface="+mn-lt"/>
                <a:ea typeface="+mn-ea"/>
              </a:rPr>
              <a:t>The detection probability is asymptotically upper bounded by 0.307.</a:t>
            </a:r>
            <a:endParaRPr lang="zh-CN" altLang="en-US" dirty="0">
              <a:latin typeface="+mn-lt"/>
              <a:ea typeface="+mn-ea"/>
            </a:endParaRPr>
          </a:p>
        </p:txBody>
      </p:sp>
      <p:sp>
        <p:nvSpPr>
          <p:cNvPr id="76630" name="TextBox 24"/>
          <p:cNvSpPr txBox="1">
            <a:spLocks noChangeArrowheads="1"/>
          </p:cNvSpPr>
          <p:nvPr/>
        </p:nvSpPr>
        <p:spPr bwMode="auto">
          <a:xfrm>
            <a:off x="598488" y="3141663"/>
            <a:ext cx="3786187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>
                <a:latin typeface="Calibri" pitchFamily="34" charset="0"/>
              </a:rPr>
              <a:t>[Shah—TIT’11, Shah—SIGMETRICS’12]</a:t>
            </a:r>
            <a:endParaRPr lang="zh-CN" altLang="en-US"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689" name="标题 1"/>
          <p:cNvSpPr>
            <a:spLocks noGrp="1"/>
          </p:cNvSpPr>
          <p:nvPr>
            <p:ph type="title" idx="4294967295"/>
          </p:nvPr>
        </p:nvSpPr>
        <p:spPr>
          <a:xfrm>
            <a:off x="0" y="274638"/>
            <a:ext cx="9036050" cy="1143000"/>
          </a:xfrm>
        </p:spPr>
        <p:txBody>
          <a:bodyPr/>
          <a:lstStyle/>
          <a:p>
            <a:pPr algn="l" eaLnBrk="1" hangingPunct="1"/>
            <a:r>
              <a:rPr lang="en-US" altLang="zh-CN" smtClean="0">
                <a:solidFill>
                  <a:srgbClr val="00B050"/>
                </a:solidFill>
              </a:rPr>
              <a:t>Minimum Detectability</a:t>
            </a:r>
            <a:endParaRPr lang="zh-CN" altLang="en-US" smtClean="0">
              <a:solidFill>
                <a:srgbClr val="00B050"/>
              </a:solidFill>
            </a:endParaRPr>
          </a:p>
        </p:txBody>
      </p:sp>
      <p:sp>
        <p:nvSpPr>
          <p:cNvPr id="242690" name="内容占位符 2"/>
          <p:cNvSpPr>
            <a:spLocks noGrp="1"/>
          </p:cNvSpPr>
          <p:nvPr>
            <p:ph idx="4294967295"/>
          </p:nvPr>
        </p:nvSpPr>
        <p:spPr/>
        <p:txBody>
          <a:bodyPr/>
          <a:lstStyle/>
          <a:p>
            <a:pPr eaLnBrk="1" hangingPunct="1"/>
            <a:endParaRPr lang="zh-CN" altLang="en-US" smtClean="0"/>
          </a:p>
        </p:txBody>
      </p:sp>
      <p:sp>
        <p:nvSpPr>
          <p:cNvPr id="5" name="TextBox 4"/>
          <p:cNvSpPr txBox="1"/>
          <p:nvPr/>
        </p:nvSpPr>
        <p:spPr>
          <a:xfrm>
            <a:off x="215900" y="5661025"/>
            <a:ext cx="8928100" cy="82232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>
            <a:spAutoFit/>
          </a:bodyPr>
          <a:lstStyle/>
          <a:p>
            <a:pPr marL="342900" indent="-342900">
              <a:buFont typeface="Calibri" pitchFamily="34" charset="0"/>
              <a:buChar char="─"/>
              <a:defRPr/>
            </a:pPr>
            <a:r>
              <a:rPr lang="en-US" altLang="zh-CN" sz="2400">
                <a:latin typeface="Calibri" pitchFamily="34" charset="0"/>
              </a:rPr>
              <a:t>Line Network is undetectable!</a:t>
            </a:r>
          </a:p>
          <a:p>
            <a:pPr marL="342900" indent="-342900">
              <a:buFont typeface="Calibri" pitchFamily="34" charset="0"/>
              <a:buChar char="─"/>
              <a:defRPr/>
            </a:pPr>
            <a:r>
              <a:rPr lang="en-US" altLang="zh-CN" sz="2400">
                <a:latin typeface="Calibri" pitchFamily="34" charset="0"/>
              </a:rPr>
              <a:t>Can multiple observations help?</a:t>
            </a:r>
          </a:p>
        </p:txBody>
      </p:sp>
      <p:sp>
        <p:nvSpPr>
          <p:cNvPr id="242692" name="AutoShape 5" descr="9k="/>
          <p:cNvSpPr>
            <a:spLocks noChangeAspect="1" noChangeArrowheads="1"/>
          </p:cNvSpPr>
          <p:nvPr/>
        </p:nvSpPr>
        <p:spPr bwMode="auto">
          <a:xfrm>
            <a:off x="3524250" y="2338388"/>
            <a:ext cx="2095500" cy="2181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2693" name="AutoShape 6" descr="9k="/>
          <p:cNvSpPr>
            <a:spLocks noChangeAspect="1" noChangeArrowheads="1"/>
          </p:cNvSpPr>
          <p:nvPr/>
        </p:nvSpPr>
        <p:spPr bwMode="auto">
          <a:xfrm>
            <a:off x="0" y="0"/>
            <a:ext cx="2095500" cy="2181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2694" name="AutoShape 7" descr="9k=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pic>
        <p:nvPicPr>
          <p:cNvPr id="242695" name="Picture 9" descr="Figure10_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87450" y="4406900"/>
            <a:ext cx="6840538" cy="1109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2696" name="Picture 15" descr="ANd9GcTlBlwhdj4SVRsxZDW9bDvPgCWDheegm9BMtFNxB8kNv9H-K1IqlA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11188" y="1557338"/>
            <a:ext cx="3816350" cy="2676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2697" name="Picture 17" descr="ANd9GcTCBB3lQBDHnF1V8gfsGDZAusBgJVZd4oa_bSLi0zcBYvhgh5VT5A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716463" y="1700213"/>
            <a:ext cx="3671887" cy="2443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algn="l" eaLnBrk="1" fontAlgn="auto" hangingPunct="1">
              <a:spcAft>
                <a:spcPts val="0"/>
              </a:spcAft>
              <a:defRPr/>
            </a:pPr>
            <a:r>
              <a:rPr lang="en-US" altLang="zh-CN" dirty="0">
                <a:solidFill>
                  <a:srgbClr val="00B050"/>
                </a:solidFill>
              </a:rPr>
              <a:t>Suspecting all Nodes</a:t>
            </a:r>
            <a:r>
              <a:rPr lang="en-US" altLang="zh-CN" sz="4000" dirty="0">
                <a:solidFill>
                  <a:srgbClr val="00B050"/>
                </a:solidFill>
              </a:rPr>
              <a:t/>
            </a:r>
            <a:br>
              <a:rPr lang="en-US" altLang="zh-CN" sz="4000" dirty="0">
                <a:solidFill>
                  <a:srgbClr val="00B050"/>
                </a:solidFill>
              </a:rPr>
            </a:br>
            <a:r>
              <a:rPr lang="en-US" altLang="zh-CN" sz="2700" dirty="0" smtClean="0">
                <a:solidFill>
                  <a:srgbClr val="00B050"/>
                </a:solidFill>
              </a:rPr>
              <a:t>----validation experiment</a:t>
            </a:r>
            <a:endParaRPr lang="zh-CN" altLang="en-US" sz="2700" dirty="0">
              <a:solidFill>
                <a:srgbClr val="00B050"/>
              </a:solidFill>
            </a:endParaRPr>
          </a:p>
        </p:txBody>
      </p:sp>
      <p:sp>
        <p:nvSpPr>
          <p:cNvPr id="244738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zh-CN" altLang="en-US" smtClean="0"/>
          </a:p>
        </p:txBody>
      </p:sp>
      <p:pic>
        <p:nvPicPr>
          <p:cNvPr id="24473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36638" y="1268413"/>
            <a:ext cx="7070725" cy="5303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algn="l" eaLnBrk="1" fontAlgn="auto" hangingPunct="1">
              <a:spcAft>
                <a:spcPts val="0"/>
              </a:spcAft>
              <a:defRPr/>
            </a:pPr>
            <a:r>
              <a:rPr lang="en-US" altLang="zh-CN" dirty="0" smtClean="0">
                <a:solidFill>
                  <a:srgbClr val="00B050"/>
                </a:solidFill>
              </a:rPr>
              <a:t>Connected </a:t>
            </a:r>
            <a:r>
              <a:rPr lang="en-US" altLang="zh-CN" dirty="0">
                <a:solidFill>
                  <a:srgbClr val="00B050"/>
                </a:solidFill>
              </a:rPr>
              <a:t>Suspects</a:t>
            </a:r>
            <a:r>
              <a:rPr lang="en-US" altLang="zh-CN" sz="4000" dirty="0">
                <a:solidFill>
                  <a:srgbClr val="00B050"/>
                </a:solidFill>
              </a:rPr>
              <a:t/>
            </a:r>
            <a:br>
              <a:rPr lang="en-US" altLang="zh-CN" sz="4000" dirty="0">
                <a:solidFill>
                  <a:srgbClr val="00B050"/>
                </a:solidFill>
              </a:rPr>
            </a:br>
            <a:r>
              <a:rPr lang="en-US" altLang="zh-CN" sz="2700" dirty="0" smtClean="0">
                <a:solidFill>
                  <a:srgbClr val="00B050"/>
                </a:solidFill>
              </a:rPr>
              <a:t>----main </a:t>
            </a:r>
            <a:r>
              <a:rPr lang="en-US" altLang="zh-CN" sz="2700" dirty="0">
                <a:solidFill>
                  <a:srgbClr val="00B050"/>
                </a:solidFill>
              </a:rPr>
              <a:t>results</a:t>
            </a:r>
            <a:endParaRPr lang="zh-CN" altLang="en-US" sz="2700" dirty="0">
              <a:solidFill>
                <a:srgbClr val="00B050"/>
              </a:solidFill>
            </a:endParaRPr>
          </a:p>
        </p:txBody>
      </p:sp>
      <p:sp>
        <p:nvSpPr>
          <p:cNvPr id="85126" name="文本占位符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 eaLnBrk="1" hangingPunct="1">
              <a:buFont typeface="Wingdings" pitchFamily="2" charset="2"/>
              <a:buChar char="n"/>
            </a:pPr>
            <a:r>
              <a:rPr lang="en-US" altLang="zh-CN" smtClean="0">
                <a:solidFill>
                  <a:srgbClr val="0070C0"/>
                </a:solidFill>
              </a:rPr>
              <a:t>Case 2</a:t>
            </a:r>
            <a:endParaRPr lang="zh-CN" altLang="en-US" smtClean="0">
              <a:solidFill>
                <a:srgbClr val="0070C0"/>
              </a:solidFill>
            </a:endParaRPr>
          </a:p>
        </p:txBody>
      </p:sp>
      <p:sp>
        <p:nvSpPr>
          <p:cNvPr id="85127" name="文本占位符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marL="342900" indent="-342900" eaLnBrk="1" hangingPunct="1">
              <a:buFont typeface="Wingdings" pitchFamily="2" charset="2"/>
              <a:buChar char="n"/>
            </a:pPr>
            <a:r>
              <a:rPr lang="en-US" altLang="zh-CN" smtClean="0">
                <a:solidFill>
                  <a:srgbClr val="0070C0"/>
                </a:solidFill>
              </a:rPr>
              <a:t>Main results</a:t>
            </a:r>
            <a:endParaRPr lang="zh-CN" altLang="en-US" smtClean="0">
              <a:solidFill>
                <a:srgbClr val="0070C0"/>
              </a:solidFill>
            </a:endParaRPr>
          </a:p>
        </p:txBody>
      </p:sp>
      <p:sp>
        <p:nvSpPr>
          <p:cNvPr id="85128" name="内容占位符 6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679950" cy="4638675"/>
          </a:xfrm>
        </p:spPr>
        <p:txBody>
          <a:bodyPr/>
          <a:lstStyle/>
          <a:p>
            <a:pPr eaLnBrk="1" hangingPunct="1"/>
            <a:r>
              <a:rPr lang="en-US" altLang="zh-CN" smtClean="0"/>
              <a:t>node degree</a:t>
            </a:r>
          </a:p>
          <a:p>
            <a:pPr eaLnBrk="1" hangingPunct="1"/>
            <a:endParaRPr lang="en-US" altLang="zh-CN" sz="4000" smtClean="0"/>
          </a:p>
          <a:p>
            <a:pPr eaLnBrk="1" hangingPunct="1"/>
            <a:r>
              <a:rPr lang="en-US" altLang="zh-CN" smtClean="0"/>
              <a:t>node degree</a:t>
            </a:r>
          </a:p>
          <a:p>
            <a:pPr eaLnBrk="1" hangingPunct="1"/>
            <a:endParaRPr lang="en-US" altLang="zh-CN" sz="4000" smtClean="0"/>
          </a:p>
          <a:p>
            <a:pPr eaLnBrk="1" hangingPunct="1"/>
            <a:r>
              <a:rPr lang="en-US" altLang="zh-CN" smtClean="0"/>
              <a:t>node degree</a:t>
            </a:r>
          </a:p>
          <a:p>
            <a:pPr eaLnBrk="1" hangingPunct="1"/>
            <a:endParaRPr lang="en-US" altLang="zh-CN" sz="4000" smtClean="0"/>
          </a:p>
          <a:p>
            <a:pPr eaLnBrk="1" hangingPunct="1"/>
            <a:r>
              <a:rPr lang="en-US" altLang="zh-CN" smtClean="0"/>
              <a:t>Monotonicity: Detection probability increases with degree and decreases with </a:t>
            </a:r>
            <a:r>
              <a:rPr lang="en-US" altLang="zh-CN" i="1" smtClean="0"/>
              <a:t>n</a:t>
            </a:r>
            <a:endParaRPr lang="zh-CN" altLang="en-US" i="1" smtClean="0"/>
          </a:p>
        </p:txBody>
      </p:sp>
      <p:pic>
        <p:nvPicPr>
          <p:cNvPr id="85129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4925" y="2924175"/>
            <a:ext cx="4321175" cy="2654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468313" y="2093913"/>
            <a:ext cx="4032250" cy="83026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>
            <a:sp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Calibri" pitchFamily="34" charset="0"/>
              <a:buChar char="─"/>
              <a:defRPr/>
            </a:pPr>
            <a:r>
              <a:rPr lang="en-US" altLang="zh-CN" sz="2400" dirty="0">
                <a:latin typeface="+mn-lt"/>
                <a:ea typeface="+mn-ea"/>
              </a:rPr>
              <a:t>All suspect nodes form a connected </a:t>
            </a:r>
            <a:r>
              <a:rPr lang="en-US" altLang="zh-CN" sz="2400" dirty="0" err="1">
                <a:latin typeface="+mn-lt"/>
                <a:ea typeface="+mn-ea"/>
              </a:rPr>
              <a:t>subgraph</a:t>
            </a:r>
            <a:r>
              <a:rPr lang="en-US" altLang="zh-CN" sz="2400" dirty="0">
                <a:latin typeface="+mn-lt"/>
                <a:ea typeface="+mn-ea"/>
              </a:rPr>
              <a:t>.</a:t>
            </a:r>
            <a:endParaRPr lang="zh-CN" altLang="en-US" sz="2400" dirty="0">
              <a:latin typeface="+mn-lt"/>
              <a:ea typeface="+mn-ea"/>
            </a:endParaRPr>
          </a:p>
        </p:txBody>
      </p:sp>
      <p:graphicFrame>
        <p:nvGraphicFramePr>
          <p:cNvPr id="85119" name="Object 7295"/>
          <p:cNvGraphicFramePr>
            <a:graphicFrameLocks noGrp="1" noChangeAspect="1"/>
          </p:cNvGraphicFramePr>
          <p:nvPr>
            <p:ph sz="half" idx="2"/>
          </p:nvPr>
        </p:nvGraphicFramePr>
        <p:xfrm>
          <a:off x="6732588" y="2205038"/>
          <a:ext cx="863600" cy="417512"/>
        </p:xfrm>
        <a:graphic>
          <a:graphicData uri="http://schemas.openxmlformats.org/presentationml/2006/ole">
            <p:oleObj spid="_x0000_s85119" name="Equation" r:id="rId5" imgW="368140" imgH="177723" progId="">
              <p:embed/>
            </p:oleObj>
          </a:graphicData>
        </a:graphic>
      </p:graphicFrame>
      <p:graphicFrame>
        <p:nvGraphicFramePr>
          <p:cNvPr id="85120" name="Object 7296"/>
          <p:cNvGraphicFramePr>
            <a:graphicFrameLocks noGrp="1" noChangeAspect="1"/>
          </p:cNvGraphicFramePr>
          <p:nvPr/>
        </p:nvGraphicFramePr>
        <p:xfrm>
          <a:off x="6732588" y="3371850"/>
          <a:ext cx="833437" cy="417513"/>
        </p:xfrm>
        <a:graphic>
          <a:graphicData uri="http://schemas.openxmlformats.org/presentationml/2006/ole">
            <p:oleObj spid="_x0000_s85120" name="Equation" r:id="rId6" imgW="355138" imgH="177569" progId="">
              <p:embed/>
            </p:oleObj>
          </a:graphicData>
        </a:graphic>
      </p:graphicFrame>
      <p:graphicFrame>
        <p:nvGraphicFramePr>
          <p:cNvPr id="85121" name="Object 7297"/>
          <p:cNvGraphicFramePr>
            <a:graphicFrameLocks noGrp="1" noChangeAspect="1"/>
          </p:cNvGraphicFramePr>
          <p:nvPr/>
        </p:nvGraphicFramePr>
        <p:xfrm>
          <a:off x="6732588" y="4581525"/>
          <a:ext cx="833437" cy="417513"/>
        </p:xfrm>
        <a:graphic>
          <a:graphicData uri="http://schemas.openxmlformats.org/presentationml/2006/ole">
            <p:oleObj spid="_x0000_s85121" name="Equation" r:id="rId7" imgW="355138" imgH="177569" progId="">
              <p:embed/>
            </p:oleObj>
          </a:graphicData>
        </a:graphic>
      </p:graphicFrame>
      <p:graphicFrame>
        <p:nvGraphicFramePr>
          <p:cNvPr id="85122" name="Object 7298"/>
          <p:cNvGraphicFramePr>
            <a:graphicFrameLocks noChangeAspect="1"/>
          </p:cNvGraphicFramePr>
          <p:nvPr/>
        </p:nvGraphicFramePr>
        <p:xfrm>
          <a:off x="4681538" y="2600325"/>
          <a:ext cx="4283075" cy="684213"/>
        </p:xfrm>
        <a:graphic>
          <a:graphicData uri="http://schemas.openxmlformats.org/presentationml/2006/ole">
            <p:oleObj spid="_x0000_s85122" name="Equation" r:id="rId8" imgW="3200400" imgH="508000" progId="">
              <p:embed/>
            </p:oleObj>
          </a:graphicData>
        </a:graphic>
      </p:graphicFrame>
      <p:graphicFrame>
        <p:nvGraphicFramePr>
          <p:cNvPr id="85123" name="Object 7299"/>
          <p:cNvGraphicFramePr>
            <a:graphicFrameLocks noChangeAspect="1"/>
          </p:cNvGraphicFramePr>
          <p:nvPr/>
        </p:nvGraphicFramePr>
        <p:xfrm>
          <a:off x="4211638" y="3860800"/>
          <a:ext cx="4895850" cy="576263"/>
        </p:xfrm>
        <a:graphic>
          <a:graphicData uri="http://schemas.openxmlformats.org/presentationml/2006/ole">
            <p:oleObj spid="_x0000_s85123" name="Equation" r:id="rId9" imgW="3835400" imgH="444500" progId="">
              <p:embed/>
            </p:oleObj>
          </a:graphicData>
        </a:graphic>
      </p:graphicFrame>
      <p:graphicFrame>
        <p:nvGraphicFramePr>
          <p:cNvPr id="85124" name="Object 7300"/>
          <p:cNvGraphicFramePr>
            <a:graphicFrameLocks noChangeAspect="1"/>
          </p:cNvGraphicFramePr>
          <p:nvPr/>
        </p:nvGraphicFramePr>
        <p:xfrm>
          <a:off x="4356100" y="5045075"/>
          <a:ext cx="4752975" cy="647700"/>
        </p:xfrm>
        <a:graphic>
          <a:graphicData uri="http://schemas.openxmlformats.org/presentationml/2006/ole">
            <p:oleObj spid="_x0000_s85124" name="Equation" r:id="rId10" imgW="3746500" imgH="457200" progId="">
              <p:embed/>
            </p:oleObj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34925" y="5613400"/>
            <a:ext cx="4608513" cy="120015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>
            <a:spAutoFit/>
          </a:bodyPr>
          <a:lstStyle>
            <a:defPPr>
              <a:defRPr lang="zh-CN"/>
            </a:defPPr>
            <a:lvl1pPr marL="342900" indent="-342900">
              <a:buFont typeface="Calibri" pitchFamily="34" charset="0"/>
              <a:buChar char="─"/>
              <a:defRPr sz="2400" b="1">
                <a:solidFill>
                  <a:srgbClr val="FF0000"/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>
                <a:latin typeface="+mn-lt"/>
                <a:ea typeface="+mn-ea"/>
              </a:rPr>
              <a:t>The performance is significantly improved and reliable detection can be achieved.</a:t>
            </a:r>
            <a:endParaRPr lang="zh-CN" altLang="en-US" dirty="0">
              <a:latin typeface="+mn-lt"/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algn="l" eaLnBrk="1" fontAlgn="auto" hangingPunct="1">
              <a:spcAft>
                <a:spcPts val="0"/>
              </a:spcAft>
              <a:defRPr/>
            </a:pPr>
            <a:r>
              <a:rPr lang="en-US" altLang="zh-CN" dirty="0">
                <a:solidFill>
                  <a:srgbClr val="00B050"/>
                </a:solidFill>
              </a:rPr>
              <a:t>Connected Suspects</a:t>
            </a:r>
            <a:r>
              <a:rPr lang="en-US" altLang="zh-CN" sz="4000" dirty="0">
                <a:solidFill>
                  <a:srgbClr val="00B050"/>
                </a:solidFill>
              </a:rPr>
              <a:t/>
            </a:r>
            <a:br>
              <a:rPr lang="en-US" altLang="zh-CN" sz="4000" dirty="0">
                <a:solidFill>
                  <a:srgbClr val="00B050"/>
                </a:solidFill>
              </a:rPr>
            </a:br>
            <a:r>
              <a:rPr lang="en-US" altLang="zh-CN" sz="2700" dirty="0" smtClean="0">
                <a:solidFill>
                  <a:srgbClr val="00B050"/>
                </a:solidFill>
              </a:rPr>
              <a:t>----validation </a:t>
            </a:r>
            <a:r>
              <a:rPr lang="en-US" altLang="zh-CN" sz="2700" dirty="0">
                <a:solidFill>
                  <a:srgbClr val="00B050"/>
                </a:solidFill>
              </a:rPr>
              <a:t>experiment</a:t>
            </a:r>
            <a:endParaRPr lang="zh-CN" altLang="en-US" sz="2700" dirty="0">
              <a:solidFill>
                <a:srgbClr val="00B050"/>
              </a:solidFill>
            </a:endParaRPr>
          </a:p>
        </p:txBody>
      </p:sp>
      <p:sp>
        <p:nvSpPr>
          <p:cNvPr id="253954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zh-CN" altLang="en-US" smtClean="0"/>
          </a:p>
        </p:txBody>
      </p:sp>
      <p:pic>
        <p:nvPicPr>
          <p:cNvPr id="25395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36638" y="1331913"/>
            <a:ext cx="7070725" cy="5265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algn="l" eaLnBrk="1" fontAlgn="auto" hangingPunct="1">
              <a:spcAft>
                <a:spcPts val="0"/>
              </a:spcAft>
              <a:defRPr/>
            </a:pPr>
            <a:r>
              <a:rPr lang="en-US" altLang="zh-CN" dirty="0">
                <a:solidFill>
                  <a:srgbClr val="00B050"/>
                </a:solidFill>
              </a:rPr>
              <a:t>Connected </a:t>
            </a:r>
            <a:r>
              <a:rPr lang="en-US" altLang="zh-CN" dirty="0" smtClean="0">
                <a:solidFill>
                  <a:srgbClr val="00B050"/>
                </a:solidFill>
              </a:rPr>
              <a:t>Suspects</a:t>
            </a:r>
            <a:r>
              <a:rPr lang="en-US" altLang="zh-CN" sz="4000" dirty="0" smtClean="0">
                <a:solidFill>
                  <a:srgbClr val="00B050"/>
                </a:solidFill>
              </a:rPr>
              <a:t/>
            </a:r>
            <a:br>
              <a:rPr lang="en-US" altLang="zh-CN" sz="4000" dirty="0" smtClean="0">
                <a:solidFill>
                  <a:srgbClr val="00B050"/>
                </a:solidFill>
              </a:rPr>
            </a:br>
            <a:r>
              <a:rPr lang="en-US" altLang="zh-CN" sz="2700" dirty="0" smtClean="0">
                <a:solidFill>
                  <a:srgbClr val="00B050"/>
                </a:solidFill>
              </a:rPr>
              <a:t>----with vs. without prior knowledge</a:t>
            </a:r>
            <a:endParaRPr lang="zh-CN" altLang="en-US" sz="2700" dirty="0"/>
          </a:p>
        </p:txBody>
      </p:sp>
      <p:sp>
        <p:nvSpPr>
          <p:cNvPr id="88146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 eaLnBrk="1" hangingPunct="1">
              <a:buFont typeface="Wingdings" pitchFamily="2" charset="2"/>
              <a:buChar char="n"/>
            </a:pPr>
            <a:r>
              <a:rPr lang="en-US" altLang="zh-CN" smtClean="0">
                <a:solidFill>
                  <a:srgbClr val="0070C0"/>
                </a:solidFill>
              </a:rPr>
              <a:t>Closer-up look at case 2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/>
        <p:txBody>
          <a:bodyPr rtlCol="0">
            <a:normAutofit lnSpcReduction="10000"/>
          </a:bodyPr>
          <a:lstStyle/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altLang="zh-CN" dirty="0" smtClean="0"/>
              <a:t>node degree</a:t>
            </a:r>
          </a:p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endParaRPr lang="en-US" altLang="zh-CN" sz="4000" dirty="0" smtClean="0"/>
          </a:p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altLang="zh-CN" dirty="0" smtClean="0"/>
              <a:t>exceed prior probability</a:t>
            </a:r>
          </a:p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endParaRPr lang="en-US" altLang="zh-CN" sz="4000" dirty="0"/>
          </a:p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altLang="zh-CN" dirty="0" smtClean="0"/>
              <a:t>at least 0.5-detection</a:t>
            </a:r>
          </a:p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endParaRPr lang="en-US" altLang="zh-CN" sz="4000" dirty="0" smtClean="0"/>
          </a:p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altLang="zh-CN" dirty="0" smtClean="0"/>
              <a:t>achieve reliable detection</a:t>
            </a:r>
            <a:endParaRPr lang="zh-CN" altLang="en-US" dirty="0"/>
          </a:p>
        </p:txBody>
      </p:sp>
      <p:sp>
        <p:nvSpPr>
          <p:cNvPr id="88148" name="文本占位符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marL="342900" indent="-342900" eaLnBrk="1" hangingPunct="1">
              <a:buFont typeface="Wingdings" pitchFamily="2" charset="2"/>
              <a:buChar char="n"/>
            </a:pPr>
            <a:r>
              <a:rPr lang="en-US" altLang="zh-CN" smtClean="0">
                <a:solidFill>
                  <a:srgbClr val="0070C0"/>
                </a:solidFill>
              </a:rPr>
              <a:t>Comparison with case 1</a:t>
            </a:r>
            <a:endParaRPr lang="zh-CN" altLang="en-US" smtClean="0">
              <a:solidFill>
                <a:srgbClr val="0070C0"/>
              </a:solidFill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/>
        <p:txBody>
          <a:bodyPr rtlCol="0">
            <a:normAutofit lnSpcReduction="10000"/>
          </a:bodyPr>
          <a:lstStyle/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altLang="zh-CN" dirty="0"/>
              <a:t>node degree</a:t>
            </a:r>
          </a:p>
          <a:p>
            <a:pPr marL="0" indent="0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endParaRPr lang="en-US" altLang="zh-CN" sz="4000" dirty="0"/>
          </a:p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altLang="zh-CN" dirty="0" smtClean="0"/>
              <a:t>non-trivial positive value</a:t>
            </a:r>
            <a:endParaRPr lang="en-US" altLang="zh-CN" dirty="0"/>
          </a:p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endParaRPr lang="en-US" altLang="zh-CN" sz="4000" dirty="0"/>
          </a:p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altLang="zh-CN" dirty="0"/>
              <a:t>at most 0.5-detection</a:t>
            </a:r>
          </a:p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endParaRPr lang="zh-CN" altLang="en-US" sz="4000" dirty="0"/>
          </a:p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altLang="zh-CN" dirty="0"/>
              <a:t>upper-bounded by 0.307</a:t>
            </a:r>
          </a:p>
        </p:txBody>
      </p:sp>
      <p:graphicFrame>
        <p:nvGraphicFramePr>
          <p:cNvPr id="88135" name="Object 5191"/>
          <p:cNvGraphicFramePr>
            <a:graphicFrameLocks noGrp="1" noChangeAspect="1"/>
          </p:cNvGraphicFramePr>
          <p:nvPr/>
        </p:nvGraphicFramePr>
        <p:xfrm>
          <a:off x="2541588" y="2205038"/>
          <a:ext cx="862012" cy="417512"/>
        </p:xfrm>
        <a:graphic>
          <a:graphicData uri="http://schemas.openxmlformats.org/presentationml/2006/ole">
            <p:oleObj spid="_x0000_s88135" name="Equation" r:id="rId4" imgW="368280" imgH="177480" progId="">
              <p:embed/>
            </p:oleObj>
          </a:graphicData>
        </a:graphic>
      </p:graphicFrame>
      <p:graphicFrame>
        <p:nvGraphicFramePr>
          <p:cNvPr id="88136" name="Object 5192"/>
          <p:cNvGraphicFramePr>
            <a:graphicFrameLocks noChangeAspect="1"/>
          </p:cNvGraphicFramePr>
          <p:nvPr/>
        </p:nvGraphicFramePr>
        <p:xfrm>
          <a:off x="468313" y="2565400"/>
          <a:ext cx="3543300" cy="647700"/>
        </p:xfrm>
        <a:graphic>
          <a:graphicData uri="http://schemas.openxmlformats.org/presentationml/2006/ole">
            <p:oleObj spid="_x0000_s88136" name="Equation" r:id="rId5" imgW="2793960" imgH="457200" progId="">
              <p:embed/>
            </p:oleObj>
          </a:graphicData>
        </a:graphic>
      </p:graphicFrame>
      <p:graphicFrame>
        <p:nvGraphicFramePr>
          <p:cNvPr id="88137" name="Object 5193"/>
          <p:cNvGraphicFramePr>
            <a:graphicFrameLocks noChangeAspect="1"/>
          </p:cNvGraphicFramePr>
          <p:nvPr/>
        </p:nvGraphicFramePr>
        <p:xfrm>
          <a:off x="539750" y="3663950"/>
          <a:ext cx="1439863" cy="593725"/>
        </p:xfrm>
        <a:graphic>
          <a:graphicData uri="http://schemas.openxmlformats.org/presentationml/2006/ole">
            <p:oleObj spid="_x0000_s88137" name="Equation" r:id="rId6" imgW="1066680" imgH="393480" progId="">
              <p:embed/>
            </p:oleObj>
          </a:graphicData>
        </a:graphic>
      </p:graphicFrame>
      <p:graphicFrame>
        <p:nvGraphicFramePr>
          <p:cNvPr id="88138" name="Object 5194"/>
          <p:cNvGraphicFramePr>
            <a:graphicFrameLocks noChangeAspect="1"/>
          </p:cNvGraphicFramePr>
          <p:nvPr/>
        </p:nvGraphicFramePr>
        <p:xfrm>
          <a:off x="468313" y="4762500"/>
          <a:ext cx="2819400" cy="611188"/>
        </p:xfrm>
        <a:graphic>
          <a:graphicData uri="http://schemas.openxmlformats.org/presentationml/2006/ole">
            <p:oleObj spid="_x0000_s88138" name="Equation" r:id="rId7" imgW="2222280" imgH="431640" progId="">
              <p:embed/>
            </p:oleObj>
          </a:graphicData>
        </a:graphic>
      </p:graphicFrame>
      <p:graphicFrame>
        <p:nvGraphicFramePr>
          <p:cNvPr id="88139" name="Object 5195"/>
          <p:cNvGraphicFramePr>
            <a:graphicFrameLocks noChangeAspect="1"/>
          </p:cNvGraphicFramePr>
          <p:nvPr/>
        </p:nvGraphicFramePr>
        <p:xfrm>
          <a:off x="539750" y="5805488"/>
          <a:ext cx="1554163" cy="449262"/>
        </p:xfrm>
        <a:graphic>
          <a:graphicData uri="http://schemas.openxmlformats.org/presentationml/2006/ole">
            <p:oleObj spid="_x0000_s88139" name="Equation" r:id="rId8" imgW="1028520" imgH="266400" progId="">
              <p:embed/>
            </p:oleObj>
          </a:graphicData>
        </a:graphic>
      </p:graphicFrame>
      <p:graphicFrame>
        <p:nvGraphicFramePr>
          <p:cNvPr id="88140" name="Object 5196"/>
          <p:cNvGraphicFramePr>
            <a:graphicFrameLocks noGrp="1" noChangeAspect="1"/>
          </p:cNvGraphicFramePr>
          <p:nvPr/>
        </p:nvGraphicFramePr>
        <p:xfrm>
          <a:off x="6718300" y="2205038"/>
          <a:ext cx="863600" cy="417512"/>
        </p:xfrm>
        <a:graphic>
          <a:graphicData uri="http://schemas.openxmlformats.org/presentationml/2006/ole">
            <p:oleObj spid="_x0000_s88140" name="Equation" r:id="rId9" imgW="368280" imgH="177480" progId="">
              <p:embed/>
            </p:oleObj>
          </a:graphicData>
        </a:graphic>
      </p:graphicFrame>
      <p:graphicFrame>
        <p:nvGraphicFramePr>
          <p:cNvPr id="88141" name="Object 5197"/>
          <p:cNvGraphicFramePr>
            <a:graphicFrameLocks noChangeAspect="1"/>
          </p:cNvGraphicFramePr>
          <p:nvPr/>
        </p:nvGraphicFramePr>
        <p:xfrm>
          <a:off x="4716463" y="2601913"/>
          <a:ext cx="3711575" cy="682625"/>
        </p:xfrm>
        <a:graphic>
          <a:graphicData uri="http://schemas.openxmlformats.org/presentationml/2006/ole">
            <p:oleObj spid="_x0000_s88141" name="Equation" r:id="rId10" imgW="2476440" imgH="457200" progId="">
              <p:embed/>
            </p:oleObj>
          </a:graphicData>
        </a:graphic>
      </p:graphicFrame>
      <p:graphicFrame>
        <p:nvGraphicFramePr>
          <p:cNvPr id="88142" name="Object 5198"/>
          <p:cNvGraphicFramePr>
            <a:graphicFrameLocks noChangeAspect="1"/>
          </p:cNvGraphicFramePr>
          <p:nvPr/>
        </p:nvGraphicFramePr>
        <p:xfrm>
          <a:off x="4784725" y="4905375"/>
          <a:ext cx="1082675" cy="395288"/>
        </p:xfrm>
        <a:graphic>
          <a:graphicData uri="http://schemas.openxmlformats.org/presentationml/2006/ole">
            <p:oleObj spid="_x0000_s88142" name="Equation" r:id="rId11" imgW="698400" imgH="228600" progId="">
              <p:embed/>
            </p:oleObj>
          </a:graphicData>
        </a:graphic>
      </p:graphicFrame>
      <p:graphicFrame>
        <p:nvGraphicFramePr>
          <p:cNvPr id="88143" name="Object 5199"/>
          <p:cNvGraphicFramePr>
            <a:graphicFrameLocks noChangeAspect="1"/>
          </p:cNvGraphicFramePr>
          <p:nvPr/>
        </p:nvGraphicFramePr>
        <p:xfrm>
          <a:off x="4756150" y="5805488"/>
          <a:ext cx="2119313" cy="477837"/>
        </p:xfrm>
        <a:graphic>
          <a:graphicData uri="http://schemas.openxmlformats.org/presentationml/2006/ole">
            <p:oleObj spid="_x0000_s88143" name="Equation" r:id="rId12" imgW="1320480" imgH="266400" progId="">
              <p:embed/>
            </p:oleObj>
          </a:graphicData>
        </a:graphic>
      </p:graphicFrame>
      <p:graphicFrame>
        <p:nvGraphicFramePr>
          <p:cNvPr id="88144" name="Object 5200"/>
          <p:cNvGraphicFramePr>
            <a:graphicFrameLocks noChangeAspect="1"/>
          </p:cNvGraphicFramePr>
          <p:nvPr/>
        </p:nvGraphicFramePr>
        <p:xfrm>
          <a:off x="4751388" y="3789363"/>
          <a:ext cx="973137" cy="415925"/>
        </p:xfrm>
        <a:graphic>
          <a:graphicData uri="http://schemas.openxmlformats.org/presentationml/2006/ole">
            <p:oleObj spid="_x0000_s88144" name="Equation" r:id="rId13" imgW="596880" imgH="228600" progId="">
              <p:embed/>
            </p:oleObj>
          </a:graphicData>
        </a:graphic>
      </p:graphicFrame>
      <p:sp>
        <p:nvSpPr>
          <p:cNvPr id="22" name="TextBox 21"/>
          <p:cNvSpPr txBox="1"/>
          <p:nvPr/>
        </p:nvSpPr>
        <p:spPr>
          <a:xfrm>
            <a:off x="34925" y="6381750"/>
            <a:ext cx="9074150" cy="461963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>
            <a:spAutoFit/>
          </a:bodyPr>
          <a:lstStyle>
            <a:defPPr>
              <a:defRPr lang="zh-CN"/>
            </a:defPPr>
            <a:lvl1pPr marL="342900" indent="-342900">
              <a:buFont typeface="Calibri" pitchFamily="34" charset="0"/>
              <a:buChar char="─"/>
              <a:defRPr sz="2400" b="1">
                <a:solidFill>
                  <a:srgbClr val="FF0000"/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>
                <a:latin typeface="+mn-lt"/>
                <a:ea typeface="+mn-ea"/>
              </a:rPr>
              <a:t>Suspect </a:t>
            </a:r>
            <a:r>
              <a:rPr lang="en-US" altLang="zh-CN" dirty="0" smtClean="0">
                <a:latin typeface="+mn-lt"/>
                <a:ea typeface="+mn-ea"/>
              </a:rPr>
              <a:t>characteristics (connectivity) bring </a:t>
            </a:r>
            <a:r>
              <a:rPr lang="en-US" altLang="zh-CN" dirty="0">
                <a:latin typeface="+mn-lt"/>
                <a:ea typeface="+mn-ea"/>
              </a:rPr>
              <a:t>about new ingredients.</a:t>
            </a:r>
            <a:endParaRPr lang="zh-CN" altLang="en-US" dirty="0">
              <a:latin typeface="+mn-lt"/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algn="l" eaLnBrk="1" fontAlgn="auto" hangingPunct="1">
              <a:spcAft>
                <a:spcPts val="0"/>
              </a:spcAft>
              <a:defRPr/>
            </a:pPr>
            <a:r>
              <a:rPr lang="en-US" altLang="zh-CN" dirty="0">
                <a:solidFill>
                  <a:srgbClr val="00B050"/>
                </a:solidFill>
              </a:rPr>
              <a:t>Connected Suspects</a:t>
            </a:r>
            <a:r>
              <a:rPr lang="en-US" altLang="zh-CN" sz="6000" dirty="0">
                <a:solidFill>
                  <a:srgbClr val="00B050"/>
                </a:solidFill>
              </a:rPr>
              <a:t/>
            </a:r>
            <a:br>
              <a:rPr lang="en-US" altLang="zh-CN" sz="6000" dirty="0">
                <a:solidFill>
                  <a:srgbClr val="00B050"/>
                </a:solidFill>
              </a:rPr>
            </a:br>
            <a:r>
              <a:rPr lang="en-US" altLang="zh-CN" sz="2700" dirty="0" smtClean="0">
                <a:solidFill>
                  <a:srgbClr val="00B050"/>
                </a:solidFill>
              </a:rPr>
              <a:t>----no degeneration with large </a:t>
            </a:r>
            <a:r>
              <a:rPr lang="en-US" altLang="zh-CN" sz="2700" i="1" dirty="0" smtClean="0">
                <a:solidFill>
                  <a:srgbClr val="00B050"/>
                </a:solidFill>
              </a:rPr>
              <a:t>k</a:t>
            </a:r>
            <a:endParaRPr lang="zh-CN" altLang="en-US" sz="2700" i="1" dirty="0"/>
          </a:p>
        </p:txBody>
      </p:sp>
      <p:sp>
        <p:nvSpPr>
          <p:cNvPr id="81979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 eaLnBrk="1" hangingPunct="1">
              <a:lnSpc>
                <a:spcPct val="90000"/>
              </a:lnSpc>
              <a:buFont typeface="Wingdings" pitchFamily="2" charset="2"/>
              <a:buChar char="n"/>
            </a:pPr>
            <a:r>
              <a:rPr lang="en-US" altLang="zh-CN" smtClean="0">
                <a:solidFill>
                  <a:srgbClr val="0070C0"/>
                </a:solidFill>
              </a:rPr>
              <a:t>Averaged by Bayes’ Rule</a:t>
            </a:r>
            <a:endParaRPr lang="zh-CN" altLang="en-US" smtClean="0">
              <a:solidFill>
                <a:srgbClr val="0070C0"/>
              </a:solidFill>
            </a:endParaRPr>
          </a:p>
        </p:txBody>
      </p:sp>
      <p:sp>
        <p:nvSpPr>
          <p:cNvPr id="81980" name="内容占位符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eaLnBrk="1" hangingPunct="1"/>
            <a:endParaRPr lang="zh-CN" altLang="en-US" smtClean="0"/>
          </a:p>
        </p:txBody>
      </p:sp>
      <p:sp>
        <p:nvSpPr>
          <p:cNvPr id="81981" name="文本占位符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marL="342900" indent="-342900" eaLnBrk="1" hangingPunct="1">
              <a:buFont typeface="Wingdings" pitchFamily="2" charset="2"/>
              <a:buChar char="n"/>
            </a:pPr>
            <a:r>
              <a:rPr lang="en-US" altLang="zh-CN" smtClean="0">
                <a:solidFill>
                  <a:srgbClr val="0070C0"/>
                </a:solidFill>
              </a:rPr>
              <a:t>Explanation</a:t>
            </a:r>
            <a:endParaRPr lang="zh-CN" altLang="en-US" smtClean="0">
              <a:solidFill>
                <a:srgbClr val="0070C0"/>
              </a:solidFill>
            </a:endParaRPr>
          </a:p>
        </p:txBody>
      </p:sp>
      <p:sp>
        <p:nvSpPr>
          <p:cNvPr id="81982" name="内容占位符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eaLnBrk="1" hangingPunct="1"/>
            <a:endParaRPr lang="zh-CN" altLang="en-US" smtClean="0"/>
          </a:p>
        </p:txBody>
      </p:sp>
      <p:sp>
        <p:nvSpPr>
          <p:cNvPr id="7" name="TextBox 6"/>
          <p:cNvSpPr txBox="1"/>
          <p:nvPr/>
        </p:nvSpPr>
        <p:spPr>
          <a:xfrm>
            <a:off x="468313" y="6308725"/>
            <a:ext cx="8207375" cy="461963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>
            <a:spAutoFit/>
          </a:bodyPr>
          <a:lstStyle>
            <a:defPPr>
              <a:defRPr lang="zh-CN"/>
            </a:defPPr>
            <a:lvl1pPr marL="342900" indent="-342900">
              <a:buFont typeface="Calibri" pitchFamily="34" charset="0"/>
              <a:buChar char="─"/>
              <a:defRPr sz="2400" b="1">
                <a:solidFill>
                  <a:srgbClr val="FF0000"/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>
                <a:latin typeface="+mn-lt"/>
                <a:ea typeface="+mn-ea"/>
              </a:rPr>
              <a:t>The results in case 2 don’t degenerate to case 1 with large </a:t>
            </a:r>
            <a:r>
              <a:rPr lang="en-US" altLang="zh-CN" i="1" dirty="0">
                <a:latin typeface="+mn-lt"/>
                <a:ea typeface="+mn-ea"/>
              </a:rPr>
              <a:t>k</a:t>
            </a:r>
            <a:r>
              <a:rPr lang="en-US" altLang="zh-CN" dirty="0">
                <a:latin typeface="+mn-lt"/>
                <a:ea typeface="+mn-ea"/>
              </a:rPr>
              <a:t>.</a:t>
            </a:r>
            <a:endParaRPr lang="zh-CN" altLang="en-US" dirty="0">
              <a:latin typeface="+mn-lt"/>
              <a:ea typeface="+mn-ea"/>
            </a:endParaRPr>
          </a:p>
        </p:txBody>
      </p:sp>
      <p:graphicFrame>
        <p:nvGraphicFramePr>
          <p:cNvPr id="81977" name="Object 57"/>
          <p:cNvGraphicFramePr>
            <a:graphicFrameLocks noChangeAspect="1"/>
          </p:cNvGraphicFramePr>
          <p:nvPr/>
        </p:nvGraphicFramePr>
        <p:xfrm>
          <a:off x="1042988" y="2238375"/>
          <a:ext cx="2736850" cy="1550988"/>
        </p:xfrm>
        <a:graphic>
          <a:graphicData uri="http://schemas.openxmlformats.org/presentationml/2006/ole">
            <p:oleObj spid="_x0000_s81977" name="Equation" r:id="rId4" imgW="1524000" imgH="863600" progId="">
              <p:embed/>
            </p:oleObj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34925" y="3857625"/>
            <a:ext cx="4392613" cy="230822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>
            <a:spAutoFit/>
          </a:bodyPr>
          <a:lstStyle>
            <a:defPPr>
              <a:defRPr lang="zh-CN"/>
            </a:defPPr>
            <a:lvl1pPr marL="342900" indent="-342900">
              <a:buFont typeface="Calibri" pitchFamily="34" charset="0"/>
              <a:buChar char="─"/>
              <a:defRPr sz="2400"/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 smtClean="0">
                <a:latin typeface="+mn-lt"/>
                <a:ea typeface="+mn-ea"/>
              </a:rPr>
              <a:t>Suspect nodes nearby the </a:t>
            </a:r>
            <a:r>
              <a:rPr lang="en-US" altLang="zh-CN" dirty="0" err="1">
                <a:latin typeface="+mn-lt"/>
                <a:ea typeface="+mn-ea"/>
              </a:rPr>
              <a:t>subgraph</a:t>
            </a:r>
            <a:r>
              <a:rPr lang="en-US" altLang="zh-CN" dirty="0" smtClean="0">
                <a:latin typeface="+mn-lt"/>
                <a:ea typeface="+mn-ea"/>
              </a:rPr>
              <a:t> boundary </a:t>
            </a:r>
            <a:r>
              <a:rPr lang="en-US" altLang="zh-CN" dirty="0">
                <a:latin typeface="+mn-lt"/>
                <a:ea typeface="+mn-ea"/>
              </a:rPr>
              <a:t>are easier to </a:t>
            </a:r>
            <a:r>
              <a:rPr lang="en-US" altLang="zh-CN" dirty="0" smtClean="0">
                <a:latin typeface="+mn-lt"/>
                <a:ea typeface="+mn-ea"/>
              </a:rPr>
              <a:t>identify.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 smtClean="0">
                <a:latin typeface="+mn-lt"/>
                <a:ea typeface="+mn-ea"/>
              </a:rPr>
              <a:t>Suspect nodes inside the connected </a:t>
            </a:r>
            <a:r>
              <a:rPr lang="en-US" altLang="zh-CN" dirty="0" err="1" smtClean="0">
                <a:latin typeface="+mn-lt"/>
                <a:ea typeface="+mn-ea"/>
              </a:rPr>
              <a:t>subgraph</a:t>
            </a:r>
            <a:r>
              <a:rPr lang="en-US" altLang="zh-CN" dirty="0" smtClean="0">
                <a:latin typeface="+mn-lt"/>
                <a:ea typeface="+mn-ea"/>
              </a:rPr>
              <a:t> are harder </a:t>
            </a:r>
            <a:r>
              <a:rPr lang="en-US" altLang="zh-CN" dirty="0">
                <a:latin typeface="+mn-lt"/>
                <a:ea typeface="+mn-ea"/>
              </a:rPr>
              <a:t>to identify</a:t>
            </a:r>
            <a:r>
              <a:rPr lang="en-US" altLang="zh-CN" dirty="0" smtClean="0">
                <a:latin typeface="+mn-lt"/>
                <a:ea typeface="+mn-ea"/>
              </a:rPr>
              <a:t>.</a:t>
            </a:r>
            <a:endParaRPr lang="zh-CN" altLang="en-US" dirty="0">
              <a:latin typeface="+mn-lt"/>
              <a:ea typeface="+mn-ea"/>
            </a:endParaRPr>
          </a:p>
        </p:txBody>
      </p:sp>
      <p:pic>
        <p:nvPicPr>
          <p:cNvPr id="81985" name="Picture 4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859338" y="2205038"/>
            <a:ext cx="3851275" cy="3240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7" name="直接箭头连接符 16"/>
          <p:cNvCxnSpPr/>
          <p:nvPr/>
        </p:nvCxnSpPr>
        <p:spPr>
          <a:xfrm flipH="1">
            <a:off x="4427538" y="3716338"/>
            <a:ext cx="2357437" cy="1873250"/>
          </a:xfrm>
          <a:prstGeom prst="straightConnector1">
            <a:avLst/>
          </a:prstGeom>
          <a:ln w="635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/>
          <p:nvPr/>
        </p:nvCxnSpPr>
        <p:spPr>
          <a:xfrm flipH="1">
            <a:off x="4427538" y="3573463"/>
            <a:ext cx="1728787" cy="931862"/>
          </a:xfrm>
          <a:prstGeom prst="straightConnector1">
            <a:avLst/>
          </a:prstGeom>
          <a:ln w="635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/>
          <p:nvPr/>
        </p:nvCxnSpPr>
        <p:spPr>
          <a:xfrm>
            <a:off x="6883400" y="4581525"/>
            <a:ext cx="68263" cy="1008063"/>
          </a:xfrm>
          <a:prstGeom prst="straightConnector1">
            <a:avLst/>
          </a:prstGeom>
          <a:ln w="635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4859338" y="5630863"/>
            <a:ext cx="4176712" cy="46196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>
            <a:spAutoFit/>
          </a:bodyPr>
          <a:lstStyle>
            <a:defPPr>
              <a:defRPr lang="zh-CN"/>
            </a:defPPr>
            <a:lvl1pPr marL="342900" indent="-342900">
              <a:buFont typeface="Calibri" pitchFamily="34" charset="0"/>
              <a:buChar char="─"/>
              <a:defRPr sz="2400"/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>
                <a:latin typeface="+mn-lt"/>
                <a:ea typeface="+mn-ea"/>
              </a:rPr>
              <a:t>i</a:t>
            </a:r>
            <a:r>
              <a:rPr lang="en-US" altLang="zh-CN" dirty="0" smtClean="0">
                <a:latin typeface="+mn-lt"/>
                <a:ea typeface="+mn-ea"/>
              </a:rPr>
              <a:t>nfinite regular-tree network</a:t>
            </a:r>
            <a:endParaRPr lang="zh-CN" altLang="en-US" dirty="0">
              <a:latin typeface="+mn-lt"/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algn="l" eaLnBrk="1" fontAlgn="auto" hangingPunct="1">
              <a:spcAft>
                <a:spcPts val="0"/>
              </a:spcAft>
              <a:defRPr/>
            </a:pPr>
            <a:r>
              <a:rPr lang="en-US" altLang="zh-CN" dirty="0">
                <a:solidFill>
                  <a:srgbClr val="00B050"/>
                </a:solidFill>
              </a:rPr>
              <a:t>Connected Suspects</a:t>
            </a:r>
            <a:r>
              <a:rPr lang="en-US" altLang="zh-CN" sz="4800" dirty="0">
                <a:solidFill>
                  <a:srgbClr val="00B050"/>
                </a:solidFill>
              </a:rPr>
              <a:t/>
            </a:r>
            <a:br>
              <a:rPr lang="en-US" altLang="zh-CN" sz="4800" dirty="0">
                <a:solidFill>
                  <a:srgbClr val="00B050"/>
                </a:solidFill>
              </a:rPr>
            </a:br>
            <a:r>
              <a:rPr lang="en-US" altLang="zh-CN" sz="2700" dirty="0" smtClean="0">
                <a:solidFill>
                  <a:srgbClr val="00B050"/>
                </a:solidFill>
              </a:rPr>
              <a:t>----validation </a:t>
            </a:r>
            <a:r>
              <a:rPr lang="en-US" altLang="zh-CN" sz="2700" dirty="0">
                <a:solidFill>
                  <a:srgbClr val="00B050"/>
                </a:solidFill>
              </a:rPr>
              <a:t>experiment</a:t>
            </a:r>
            <a:endParaRPr lang="zh-CN" altLang="en-US" sz="2700" dirty="0"/>
          </a:p>
        </p:txBody>
      </p:sp>
      <p:sp>
        <p:nvSpPr>
          <p:cNvPr id="260098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zh-CN" altLang="en-US" smtClean="0"/>
          </a:p>
        </p:txBody>
      </p:sp>
      <p:pic>
        <p:nvPicPr>
          <p:cNvPr id="26009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44575" y="1460500"/>
            <a:ext cx="7199313" cy="535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algn="l" eaLnBrk="1" fontAlgn="auto" hangingPunct="1">
              <a:spcAft>
                <a:spcPts val="0"/>
              </a:spcAft>
              <a:defRPr/>
            </a:pPr>
            <a:r>
              <a:rPr lang="en-US" altLang="zh-CN" dirty="0" smtClean="0">
                <a:solidFill>
                  <a:srgbClr val="00B050"/>
                </a:solidFill>
              </a:rPr>
              <a:t>Two </a:t>
            </a:r>
            <a:r>
              <a:rPr lang="en-US" altLang="zh-CN" dirty="0">
                <a:solidFill>
                  <a:srgbClr val="00B050"/>
                </a:solidFill>
              </a:rPr>
              <a:t>Suspects</a:t>
            </a:r>
            <a:r>
              <a:rPr lang="en-US" altLang="zh-CN" sz="4000" dirty="0">
                <a:solidFill>
                  <a:srgbClr val="00B050"/>
                </a:solidFill>
              </a:rPr>
              <a:t/>
            </a:r>
            <a:br>
              <a:rPr lang="en-US" altLang="zh-CN" sz="4000" dirty="0">
                <a:solidFill>
                  <a:srgbClr val="00B050"/>
                </a:solidFill>
              </a:rPr>
            </a:br>
            <a:r>
              <a:rPr lang="en-US" altLang="zh-CN" sz="2700" dirty="0" smtClean="0">
                <a:solidFill>
                  <a:srgbClr val="00B050"/>
                </a:solidFill>
              </a:rPr>
              <a:t>----main </a:t>
            </a:r>
            <a:r>
              <a:rPr lang="en-US" altLang="zh-CN" sz="2700" dirty="0">
                <a:solidFill>
                  <a:srgbClr val="00B050"/>
                </a:solidFill>
              </a:rPr>
              <a:t>results</a:t>
            </a:r>
            <a:endParaRPr lang="zh-CN" altLang="en-US" sz="2700" dirty="0">
              <a:solidFill>
                <a:srgbClr val="00B050"/>
              </a:solidFill>
            </a:endParaRPr>
          </a:p>
        </p:txBody>
      </p:sp>
      <p:sp>
        <p:nvSpPr>
          <p:cNvPr id="80251" name="文本占位符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 eaLnBrk="1" hangingPunct="1">
              <a:buFont typeface="Wingdings" pitchFamily="2" charset="2"/>
              <a:buChar char="n"/>
            </a:pPr>
            <a:r>
              <a:rPr lang="en-US" altLang="zh-CN" smtClean="0">
                <a:solidFill>
                  <a:srgbClr val="0070C0"/>
                </a:solidFill>
              </a:rPr>
              <a:t>Case 3</a:t>
            </a:r>
            <a:endParaRPr lang="zh-CN" altLang="en-US" smtClean="0">
              <a:solidFill>
                <a:srgbClr val="0070C0"/>
              </a:solidFill>
            </a:endParaRPr>
          </a:p>
        </p:txBody>
      </p:sp>
      <p:sp>
        <p:nvSpPr>
          <p:cNvPr id="80252" name="内容占位符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eaLnBrk="1" hangingPunct="1"/>
            <a:endParaRPr lang="zh-CN" altLang="en-US" smtClean="0"/>
          </a:p>
        </p:txBody>
      </p:sp>
      <p:sp>
        <p:nvSpPr>
          <p:cNvPr id="80253" name="文本占位符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marL="342900" indent="-342900" eaLnBrk="1" hangingPunct="1">
              <a:buFont typeface="Wingdings" pitchFamily="2" charset="2"/>
              <a:buChar char="n"/>
            </a:pPr>
            <a:r>
              <a:rPr lang="en-US" altLang="zh-CN" smtClean="0">
                <a:solidFill>
                  <a:srgbClr val="0070C0"/>
                </a:solidFill>
              </a:rPr>
              <a:t>Main results</a:t>
            </a:r>
            <a:endParaRPr lang="zh-CN" altLang="en-US" smtClean="0">
              <a:solidFill>
                <a:srgbClr val="0070C0"/>
              </a:solidFill>
            </a:endParaRPr>
          </a:p>
        </p:txBody>
      </p:sp>
      <p:pic>
        <p:nvPicPr>
          <p:cNvPr id="80254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79388" y="3213100"/>
            <a:ext cx="4321175" cy="2179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468313" y="2205038"/>
            <a:ext cx="4032250" cy="83026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>
            <a:sp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Calibri" pitchFamily="34" charset="0"/>
              <a:buChar char="─"/>
              <a:defRPr/>
            </a:pPr>
            <a:r>
              <a:rPr lang="en-US" altLang="zh-CN" sz="2400" dirty="0">
                <a:latin typeface="+mn-lt"/>
                <a:ea typeface="+mn-ea"/>
              </a:rPr>
              <a:t>Two suspect nodes is separated by </a:t>
            </a:r>
            <a:r>
              <a:rPr lang="en-US" altLang="zh-CN" sz="2400" i="1" dirty="0">
                <a:latin typeface="+mn-lt"/>
                <a:ea typeface="+mn-ea"/>
              </a:rPr>
              <a:t>d.</a:t>
            </a:r>
            <a:endParaRPr lang="zh-CN" altLang="en-US" sz="2400" i="1" dirty="0">
              <a:latin typeface="+mn-lt"/>
              <a:ea typeface="+mn-ea"/>
            </a:endParaRPr>
          </a:p>
        </p:txBody>
      </p:sp>
      <p:sp>
        <p:nvSpPr>
          <p:cNvPr id="80256" name="内容占位符 6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4638675"/>
          </a:xfrm>
        </p:spPr>
        <p:txBody>
          <a:bodyPr/>
          <a:lstStyle/>
          <a:p>
            <a:pPr eaLnBrk="1" hangingPunct="1"/>
            <a:r>
              <a:rPr lang="en-US" altLang="zh-CN" smtClean="0"/>
              <a:t>node degree</a:t>
            </a:r>
          </a:p>
          <a:p>
            <a:pPr eaLnBrk="1" hangingPunct="1"/>
            <a:endParaRPr lang="en-US" altLang="zh-CN" sz="7200" smtClean="0"/>
          </a:p>
          <a:p>
            <a:pPr eaLnBrk="1" hangingPunct="1"/>
            <a:r>
              <a:rPr lang="en-US" altLang="zh-CN" smtClean="0"/>
              <a:t>node degree</a:t>
            </a:r>
          </a:p>
          <a:p>
            <a:pPr eaLnBrk="1" hangingPunct="1"/>
            <a:endParaRPr lang="en-US" altLang="zh-CN" sz="3600" smtClean="0"/>
          </a:p>
          <a:p>
            <a:pPr eaLnBrk="1" hangingPunct="1"/>
            <a:r>
              <a:rPr lang="en-US" altLang="zh-CN" smtClean="0"/>
              <a:t>Monotonicity: Detection probability increases with </a:t>
            </a:r>
            <a:r>
              <a:rPr lang="en-US" altLang="zh-CN" i="1" smtClean="0"/>
              <a:t>d</a:t>
            </a:r>
            <a:endParaRPr lang="zh-CN" altLang="en-US" i="1" smtClean="0"/>
          </a:p>
        </p:txBody>
      </p:sp>
      <p:graphicFrame>
        <p:nvGraphicFramePr>
          <p:cNvPr id="80246" name="Object 5494"/>
          <p:cNvGraphicFramePr>
            <a:graphicFrameLocks noGrp="1" noChangeAspect="1"/>
          </p:cNvGraphicFramePr>
          <p:nvPr/>
        </p:nvGraphicFramePr>
        <p:xfrm>
          <a:off x="6732588" y="2205038"/>
          <a:ext cx="863600" cy="417512"/>
        </p:xfrm>
        <a:graphic>
          <a:graphicData uri="http://schemas.openxmlformats.org/presentationml/2006/ole">
            <p:oleObj spid="_x0000_s80246" name="Equation" r:id="rId5" imgW="368140" imgH="177723" progId="">
              <p:embed/>
            </p:oleObj>
          </a:graphicData>
        </a:graphic>
      </p:graphicFrame>
      <p:graphicFrame>
        <p:nvGraphicFramePr>
          <p:cNvPr id="80247" name="Object 5495"/>
          <p:cNvGraphicFramePr>
            <a:graphicFrameLocks noGrp="1" noChangeAspect="1"/>
          </p:cNvGraphicFramePr>
          <p:nvPr/>
        </p:nvGraphicFramePr>
        <p:xfrm>
          <a:off x="6748463" y="4019550"/>
          <a:ext cx="863600" cy="417513"/>
        </p:xfrm>
        <a:graphic>
          <a:graphicData uri="http://schemas.openxmlformats.org/presentationml/2006/ole">
            <p:oleObj spid="_x0000_s80247" name="Equation" r:id="rId6" imgW="368280" imgH="177480" progId="">
              <p:embed/>
            </p:oleObj>
          </a:graphicData>
        </a:graphic>
      </p:graphicFrame>
      <p:graphicFrame>
        <p:nvGraphicFramePr>
          <p:cNvPr id="80248" name="Object 5496"/>
          <p:cNvGraphicFramePr>
            <a:graphicFrameLocks noGrp="1" noChangeAspect="1"/>
          </p:cNvGraphicFramePr>
          <p:nvPr/>
        </p:nvGraphicFramePr>
        <p:xfrm>
          <a:off x="5076825" y="2519363"/>
          <a:ext cx="3889375" cy="1485900"/>
        </p:xfrm>
        <a:graphic>
          <a:graphicData uri="http://schemas.openxmlformats.org/presentationml/2006/ole">
            <p:oleObj spid="_x0000_s80248" name="Equation" r:id="rId7" imgW="2666880" imgH="965160" progId="">
              <p:embed/>
            </p:oleObj>
          </a:graphicData>
        </a:graphic>
      </p:graphicFrame>
      <p:graphicFrame>
        <p:nvGraphicFramePr>
          <p:cNvPr id="80249" name="Object 5497"/>
          <p:cNvGraphicFramePr>
            <a:graphicFrameLocks noChangeAspect="1"/>
          </p:cNvGraphicFramePr>
          <p:nvPr/>
        </p:nvGraphicFramePr>
        <p:xfrm>
          <a:off x="5148263" y="4437063"/>
          <a:ext cx="3810000" cy="576262"/>
        </p:xfrm>
        <a:graphic>
          <a:graphicData uri="http://schemas.openxmlformats.org/presentationml/2006/ole">
            <p:oleObj spid="_x0000_s80249" name="Equation" r:id="rId8" imgW="2869920" imgH="431640" progId="">
              <p:embed/>
            </p:oleObj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0" y="5589588"/>
            <a:ext cx="4500563" cy="120015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>
            <a:spAutoFit/>
          </a:bodyPr>
          <a:lstStyle>
            <a:defPPr>
              <a:defRPr lang="zh-CN"/>
            </a:defPPr>
            <a:lvl1pPr marL="342900" indent="-342900">
              <a:buFont typeface="Calibri" pitchFamily="34" charset="0"/>
              <a:buChar char="─"/>
              <a:defRPr sz="2400" b="1">
                <a:solidFill>
                  <a:srgbClr val="FF0000"/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>
                <a:latin typeface="+mn-lt"/>
                <a:ea typeface="+mn-ea"/>
              </a:rPr>
              <a:t>Identifying the rumor source is more difficult if the two suspects are closer.</a:t>
            </a:r>
            <a:endParaRPr lang="zh-CN" altLang="en-US" dirty="0">
              <a:latin typeface="+mn-lt"/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标题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algn="l" eaLnBrk="1" hangingPunct="1"/>
            <a:r>
              <a:rPr lang="en-US" altLang="zh-CN" sz="4000" smtClean="0">
                <a:solidFill>
                  <a:srgbClr val="00B050"/>
                </a:solidFill>
              </a:rPr>
              <a:t>Motivation</a:t>
            </a:r>
            <a:endParaRPr lang="zh-CN" altLang="en-US" sz="4000" smtClean="0">
              <a:solidFill>
                <a:srgbClr val="00B050"/>
              </a:solidFill>
            </a:endParaRPr>
          </a:p>
        </p:txBody>
      </p:sp>
      <p:sp>
        <p:nvSpPr>
          <p:cNvPr id="21506" name="TextBox 1"/>
          <p:cNvSpPr txBox="1">
            <a:spLocks noChangeArrowheads="1"/>
          </p:cNvSpPr>
          <p:nvPr/>
        </p:nvSpPr>
        <p:spPr bwMode="auto">
          <a:xfrm>
            <a:off x="539750" y="1125538"/>
            <a:ext cx="7972425" cy="2827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>
            <a:spAutoFit/>
          </a:bodyPr>
          <a:lstStyle/>
          <a:p>
            <a:pPr>
              <a:lnSpc>
                <a:spcPts val="6000"/>
              </a:lnSpc>
              <a:tabLst>
                <a:tab pos="2527300" algn="l"/>
                <a:tab pos="3898900" algn="l"/>
              </a:tabLst>
            </a:pPr>
            <a:r>
              <a:rPr lang="en-US" altLang="zh-CN" sz="4900">
                <a:solidFill>
                  <a:srgbClr val="04617B"/>
                </a:solidFill>
                <a:latin typeface="Calibri" pitchFamily="34" charset="0"/>
              </a:rPr>
              <a:t>2009 Online Flu Map Goes Viral</a:t>
            </a:r>
            <a:endParaRPr lang="en-US" altLang="zh-CN">
              <a:latin typeface="Calibri" pitchFamily="34" charset="0"/>
            </a:endParaRPr>
          </a:p>
          <a:p>
            <a:pPr>
              <a:lnSpc>
                <a:spcPts val="3000"/>
              </a:lnSpc>
              <a:tabLst>
                <a:tab pos="2527300" algn="l"/>
                <a:tab pos="3898900" algn="l"/>
              </a:tabLst>
            </a:pPr>
            <a:r>
              <a:rPr lang="en-US" altLang="zh-CN">
                <a:latin typeface="Calibri" pitchFamily="34" charset="0"/>
              </a:rPr>
              <a:t>	</a:t>
            </a:r>
            <a:endParaRPr lang="en-US" altLang="zh-CN" sz="1900">
              <a:solidFill>
                <a:srgbClr val="000000"/>
              </a:solidFill>
              <a:latin typeface="Constantia" pitchFamily="18" charset="0"/>
            </a:endParaRPr>
          </a:p>
          <a:p>
            <a:pPr>
              <a:lnSpc>
                <a:spcPts val="1000"/>
              </a:lnSpc>
              <a:tabLst>
                <a:tab pos="2527300" algn="l"/>
                <a:tab pos="3898900" algn="l"/>
              </a:tabLst>
            </a:pPr>
            <a:endParaRPr lang="en-US" altLang="zh-CN">
              <a:latin typeface="Calibri" pitchFamily="34" charset="0"/>
            </a:endParaRPr>
          </a:p>
          <a:p>
            <a:pPr>
              <a:lnSpc>
                <a:spcPts val="1000"/>
              </a:lnSpc>
              <a:tabLst>
                <a:tab pos="2527300" algn="l"/>
                <a:tab pos="3898900" algn="l"/>
              </a:tabLst>
            </a:pPr>
            <a:endParaRPr lang="en-US" altLang="zh-CN">
              <a:latin typeface="Calibri" pitchFamily="34" charset="0"/>
            </a:endParaRPr>
          </a:p>
          <a:p>
            <a:pPr>
              <a:lnSpc>
                <a:spcPts val="1000"/>
              </a:lnSpc>
              <a:tabLst>
                <a:tab pos="2527300" algn="l"/>
                <a:tab pos="3898900" algn="l"/>
              </a:tabLst>
            </a:pPr>
            <a:endParaRPr lang="en-US" altLang="zh-CN">
              <a:latin typeface="Calibri" pitchFamily="34" charset="0"/>
            </a:endParaRPr>
          </a:p>
          <a:p>
            <a:pPr>
              <a:lnSpc>
                <a:spcPts val="1000"/>
              </a:lnSpc>
              <a:tabLst>
                <a:tab pos="2527300" algn="l"/>
                <a:tab pos="3898900" algn="l"/>
              </a:tabLst>
            </a:pPr>
            <a:endParaRPr lang="en-US" altLang="zh-CN">
              <a:latin typeface="Calibri" pitchFamily="34" charset="0"/>
            </a:endParaRPr>
          </a:p>
          <a:p>
            <a:pPr>
              <a:lnSpc>
                <a:spcPts val="1000"/>
              </a:lnSpc>
              <a:tabLst>
                <a:tab pos="2527300" algn="l"/>
                <a:tab pos="3898900" algn="l"/>
              </a:tabLst>
            </a:pPr>
            <a:endParaRPr lang="en-US" altLang="zh-CN">
              <a:latin typeface="Calibri" pitchFamily="34" charset="0"/>
            </a:endParaRPr>
          </a:p>
          <a:p>
            <a:pPr>
              <a:lnSpc>
                <a:spcPts val="1000"/>
              </a:lnSpc>
              <a:tabLst>
                <a:tab pos="2527300" algn="l"/>
                <a:tab pos="3898900" algn="l"/>
              </a:tabLst>
            </a:pPr>
            <a:endParaRPr lang="en-US" altLang="zh-CN">
              <a:latin typeface="Calibri" pitchFamily="34" charset="0"/>
            </a:endParaRPr>
          </a:p>
          <a:p>
            <a:pPr>
              <a:lnSpc>
                <a:spcPts val="1000"/>
              </a:lnSpc>
              <a:tabLst>
                <a:tab pos="2527300" algn="l"/>
                <a:tab pos="3898900" algn="l"/>
              </a:tabLst>
            </a:pPr>
            <a:endParaRPr lang="en-US" altLang="zh-CN">
              <a:latin typeface="Calibri" pitchFamily="34" charset="0"/>
            </a:endParaRPr>
          </a:p>
          <a:p>
            <a:pPr>
              <a:lnSpc>
                <a:spcPts val="1000"/>
              </a:lnSpc>
              <a:tabLst>
                <a:tab pos="2527300" algn="l"/>
                <a:tab pos="3898900" algn="l"/>
              </a:tabLst>
            </a:pPr>
            <a:endParaRPr lang="en-US" altLang="zh-CN">
              <a:latin typeface="Calibri" pitchFamily="34" charset="0"/>
            </a:endParaRPr>
          </a:p>
          <a:p>
            <a:pPr>
              <a:lnSpc>
                <a:spcPts val="1000"/>
              </a:lnSpc>
              <a:tabLst>
                <a:tab pos="2527300" algn="l"/>
                <a:tab pos="3898900" algn="l"/>
              </a:tabLst>
            </a:pPr>
            <a:endParaRPr lang="en-US" altLang="zh-CN">
              <a:latin typeface="Calibri" pitchFamily="34" charset="0"/>
            </a:endParaRPr>
          </a:p>
          <a:p>
            <a:pPr>
              <a:lnSpc>
                <a:spcPts val="3900"/>
              </a:lnSpc>
              <a:tabLst>
                <a:tab pos="2527300" algn="l"/>
                <a:tab pos="3898900" algn="l"/>
              </a:tabLst>
            </a:pPr>
            <a:r>
              <a:rPr lang="en-US" altLang="zh-CN">
                <a:latin typeface="Calibri" pitchFamily="34" charset="0"/>
              </a:rPr>
              <a:t>		</a:t>
            </a:r>
            <a:endParaRPr lang="en-US" altLang="zh-CN" sz="3100" b="1">
              <a:solidFill>
                <a:srgbClr val="000000"/>
              </a:solidFill>
              <a:latin typeface="Constantia" pitchFamily="18" charset="0"/>
            </a:endParaRPr>
          </a:p>
        </p:txBody>
      </p:sp>
      <p:sp>
        <p:nvSpPr>
          <p:cNvPr id="21507" name="TextBox 1"/>
          <p:cNvSpPr txBox="1">
            <a:spLocks noChangeArrowheads="1"/>
          </p:cNvSpPr>
          <p:nvPr/>
        </p:nvSpPr>
        <p:spPr bwMode="auto">
          <a:xfrm>
            <a:off x="250825" y="5949950"/>
            <a:ext cx="5473700" cy="350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>
            <a:spAutoFit/>
          </a:bodyPr>
          <a:lstStyle/>
          <a:p>
            <a:pPr>
              <a:lnSpc>
                <a:spcPts val="2400"/>
              </a:lnSpc>
            </a:pPr>
            <a:r>
              <a:rPr lang="en-US" altLang="zh-CN" sz="1200">
                <a:solidFill>
                  <a:srgbClr val="000000"/>
                </a:solidFill>
                <a:latin typeface="Constantia" pitchFamily="18" charset="0"/>
              </a:rPr>
              <a:t>Source: </a:t>
            </a:r>
            <a:r>
              <a:rPr lang="en-US" altLang="zh-CN" sz="1200"/>
              <a:t>http://edition.cnn.com/2009/TECH/04/30/online.flumaps/index.html</a:t>
            </a:r>
          </a:p>
        </p:txBody>
      </p:sp>
      <p:pic>
        <p:nvPicPr>
          <p:cNvPr id="21508" name="Picture 6" descr="Henry Niman's map has been an online hit, tracking the spread of swine flu.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750" y="2420938"/>
            <a:ext cx="4486275" cy="336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5508625" y="2205038"/>
            <a:ext cx="2592388" cy="374332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>
            <a:spAutoFit/>
          </a:bodyPr>
          <a:lstStyle/>
          <a:p>
            <a:pPr marL="342900" indent="-342900">
              <a:buFont typeface="Calibri" pitchFamily="34" charset="0"/>
              <a:buChar char="─"/>
              <a:defRPr/>
            </a:pPr>
            <a:r>
              <a:rPr lang="en-US" altLang="zh-CN" sz="2400">
                <a:latin typeface="Calibri" pitchFamily="34" charset="0"/>
              </a:rPr>
              <a:t>Created by Pittsburgh biochemist Harry Niman on April 21, 2009</a:t>
            </a:r>
          </a:p>
          <a:p>
            <a:pPr marL="342900" indent="-342900">
              <a:buFont typeface="Calibri" pitchFamily="34" charset="0"/>
              <a:buChar char="─"/>
              <a:defRPr/>
            </a:pPr>
            <a:r>
              <a:rPr lang="en-US" altLang="zh-CN" sz="2400">
                <a:latin typeface="Calibri" pitchFamily="34" charset="0"/>
              </a:rPr>
              <a:t>Surpassing 290,000 web views and 3000 comments within 9 days</a:t>
            </a:r>
            <a:endParaRPr lang="zh-CN" altLang="en-US" sz="2400"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65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altLang="zh-CN" sz="4000" smtClean="0">
                <a:solidFill>
                  <a:srgbClr val="00B050"/>
                </a:solidFill>
              </a:rPr>
              <a:t>Two Suspects</a:t>
            </a:r>
            <a:br>
              <a:rPr lang="en-US" altLang="zh-CN" sz="4000" smtClean="0">
                <a:solidFill>
                  <a:srgbClr val="00B050"/>
                </a:solidFill>
              </a:rPr>
            </a:br>
            <a:r>
              <a:rPr lang="en-US" altLang="zh-CN" sz="2400" smtClean="0">
                <a:solidFill>
                  <a:srgbClr val="00B050"/>
                </a:solidFill>
              </a:rPr>
              <a:t>----validation experiment</a:t>
            </a:r>
            <a:endParaRPr lang="zh-CN" altLang="en-US" sz="2400" smtClean="0">
              <a:solidFill>
                <a:srgbClr val="00B050"/>
              </a:solidFill>
            </a:endParaRPr>
          </a:p>
        </p:txBody>
      </p:sp>
      <p:sp>
        <p:nvSpPr>
          <p:cNvPr id="267266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zh-CN" altLang="en-US" smtClean="0"/>
          </a:p>
        </p:txBody>
      </p:sp>
      <p:pic>
        <p:nvPicPr>
          <p:cNvPr id="267267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36638" y="1293813"/>
            <a:ext cx="7070725" cy="5303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01" name="标题 1"/>
          <p:cNvSpPr>
            <a:spLocks noGrp="1"/>
          </p:cNvSpPr>
          <p:nvPr>
            <p:ph type="title" idx="4294967295"/>
          </p:nvPr>
        </p:nvSpPr>
        <p:spPr>
          <a:xfrm>
            <a:off x="457200" y="116632"/>
            <a:ext cx="8229600" cy="1143000"/>
          </a:xfrm>
        </p:spPr>
        <p:txBody>
          <a:bodyPr/>
          <a:lstStyle/>
          <a:p>
            <a:pPr algn="l" eaLnBrk="1" hangingPunct="1"/>
            <a:r>
              <a:rPr lang="en-US" altLang="zh-CN" sz="4000" dirty="0" smtClean="0">
                <a:solidFill>
                  <a:srgbClr val="00B050"/>
                </a:solidFill>
              </a:rPr>
              <a:t>SIR Spreading Model </a:t>
            </a:r>
            <a:endParaRPr lang="zh-CN" altLang="en-US" sz="4000" dirty="0" smtClean="0">
              <a:solidFill>
                <a:srgbClr val="00B050"/>
              </a:solidFill>
            </a:endParaRPr>
          </a:p>
        </p:txBody>
      </p:sp>
      <p:sp>
        <p:nvSpPr>
          <p:cNvPr id="3" name="内容占位符 2"/>
          <p:cNvSpPr txBox="1">
            <a:spLocks/>
          </p:cNvSpPr>
          <p:nvPr/>
        </p:nvSpPr>
        <p:spPr bwMode="auto">
          <a:xfrm>
            <a:off x="395536" y="1268760"/>
            <a:ext cx="8568952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Fixed Population</a:t>
            </a:r>
            <a:r>
              <a:rPr kumimoji="0" lang="en-US" altLang="zh-CN" sz="3200" b="1" i="0" u="none" strike="noStrike" kern="1200" cap="none" spc="0" normalizeH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altLang="zh-CN" sz="3200" b="1" i="1" u="none" strike="noStrike" kern="1200" cap="none" spc="0" normalizeH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 (only one infected at each </a:t>
            </a:r>
            <a:r>
              <a:rPr kumimoji="0" lang="en-US" altLang="zh-CN" sz="3200" b="1" u="none" strike="noStrike" kern="1200" cap="none" spc="0" normalizeH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</a:t>
            </a:r>
            <a:r>
              <a:rPr kumimoji="0" lang="en-US" altLang="zh-CN" sz="3200" b="1" i="1" u="none" strike="noStrike" kern="1200" cap="none" spc="0" normalizeH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)</a:t>
            </a:r>
            <a:endParaRPr kumimoji="0" lang="en-US" altLang="zh-CN" sz="3200" b="1" i="1" u="none" strike="noStrike" kern="1200" cap="none" spc="0" normalizeH="0" baseline="0" noProof="0" dirty="0" smtClean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Susceptible</a:t>
            </a:r>
            <a:r>
              <a:rPr kumimoji="0" lang="en-US" altLang="zh-CN" sz="3200" b="1" i="0" u="none" strike="noStrike" kern="1200" cap="none" spc="0" normalizeH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Set at time </a:t>
            </a:r>
            <a:r>
              <a:rPr kumimoji="0" lang="en-US" altLang="zh-CN" sz="3200" b="1" i="1" u="none" strike="noStrike" kern="1200" cap="none" spc="0" normalizeH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altLang="zh-CN" sz="3200" b="1" baseline="0" dirty="0" smtClean="0">
                <a:solidFill>
                  <a:srgbClr val="0070C0"/>
                </a:solidFill>
                <a:latin typeface="+mn-lt"/>
                <a:ea typeface="+mn-ea"/>
              </a:rPr>
              <a:t>Infected Set at time </a:t>
            </a:r>
            <a:r>
              <a:rPr lang="en-US" altLang="zh-CN" sz="3200" b="1" i="1" baseline="0" dirty="0" smtClean="0">
                <a:solidFill>
                  <a:srgbClr val="0070C0"/>
                </a:solidFill>
                <a:latin typeface="+mn-lt"/>
                <a:ea typeface="+mn-ea"/>
              </a:rPr>
              <a:t>t</a:t>
            </a:r>
            <a:r>
              <a:rPr lang="en-US" altLang="zh-CN" sz="3200" b="1" baseline="0" dirty="0" smtClean="0">
                <a:solidFill>
                  <a:srgbClr val="0070C0"/>
                </a:solidFill>
                <a:latin typeface="+mn-lt"/>
                <a:ea typeface="+mn-ea"/>
              </a:rPr>
              <a:t> 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altLang="zh-CN" sz="3200" b="1" i="0" u="none" strike="noStrike" kern="1200" cap="none" spc="0" normalizeH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Recovery Set at time </a:t>
            </a:r>
            <a:r>
              <a:rPr kumimoji="0" lang="en-US" altLang="zh-CN" sz="3200" b="1" i="1" u="none" strike="noStrike" kern="1200" cap="none" spc="0" normalizeH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altLang="zh-CN" sz="3200" b="1" noProof="0" dirty="0" smtClean="0">
                <a:solidFill>
                  <a:srgbClr val="0070C0"/>
                </a:solidFill>
                <a:latin typeface="+mn-lt"/>
                <a:ea typeface="+mn-ea"/>
              </a:rPr>
              <a:t>Different parameter configuration with infectious rate and recovery rate</a:t>
            </a:r>
            <a:endParaRPr kumimoji="0" lang="en-US" altLang="zh-CN" sz="3200" b="1" u="none" strike="noStrike" kern="1200" cap="none" spc="0" normalizeH="0" baseline="0" noProof="0" dirty="0" smtClean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6214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75870" y="1844824"/>
            <a:ext cx="620266" cy="5210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214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16016" y="2492896"/>
            <a:ext cx="648072" cy="5184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6898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55576" y="4725144"/>
            <a:ext cx="7677150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01" name="标题 1"/>
          <p:cNvSpPr>
            <a:spLocks noGrp="1"/>
          </p:cNvSpPr>
          <p:nvPr>
            <p:ph type="title" idx="4294967295"/>
          </p:nvPr>
        </p:nvSpPr>
        <p:spPr>
          <a:xfrm>
            <a:off x="457200" y="116632"/>
            <a:ext cx="8229600" cy="1143000"/>
          </a:xfrm>
        </p:spPr>
        <p:txBody>
          <a:bodyPr/>
          <a:lstStyle/>
          <a:p>
            <a:pPr algn="l" eaLnBrk="1" hangingPunct="1"/>
            <a:r>
              <a:rPr lang="en-US" altLang="zh-CN" sz="4000" dirty="0" smtClean="0">
                <a:solidFill>
                  <a:srgbClr val="00B050"/>
                </a:solidFill>
              </a:rPr>
              <a:t>Maximum Likelihood Estimator in SIR Spreading</a:t>
            </a:r>
            <a:endParaRPr lang="zh-CN" altLang="en-US" sz="4000" dirty="0" smtClean="0">
              <a:solidFill>
                <a:srgbClr val="00B050"/>
              </a:solidFill>
            </a:endParaRPr>
          </a:p>
        </p:txBody>
      </p:sp>
      <p:sp>
        <p:nvSpPr>
          <p:cNvPr id="3" name="内容占位符 2"/>
          <p:cNvSpPr txBox="1">
            <a:spLocks/>
          </p:cNvSpPr>
          <p:nvPr/>
        </p:nvSpPr>
        <p:spPr bwMode="auto">
          <a:xfrm>
            <a:off x="395536" y="1268760"/>
            <a:ext cx="8568952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Sample-path analysis</a:t>
            </a:r>
            <a:endParaRPr lang="en-US" altLang="zh-CN" sz="3200" b="1" dirty="0" smtClean="0">
              <a:solidFill>
                <a:srgbClr val="0070C0"/>
              </a:solidFill>
              <a:latin typeface="+mn-lt"/>
              <a:ea typeface="+mn-ea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Jordan center (graph theory) of a graph is the set of all </a:t>
            </a:r>
            <a:r>
              <a:rPr lang="en-US" altLang="zh-CN" sz="3200" b="1" dirty="0" smtClean="0">
                <a:solidFill>
                  <a:srgbClr val="0070C0"/>
                </a:solidFill>
                <a:latin typeface="+mn-lt"/>
                <a:ea typeface="+mn-ea"/>
              </a:rPr>
              <a:t>v</a:t>
            </a:r>
            <a:r>
              <a:rPr kumimoji="0" lang="en-US" altLang="zh-CN" sz="32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ertices</a:t>
            </a:r>
            <a:r>
              <a:rPr kumimoji="0" lang="en-US" altLang="zh-CN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of minimum eccentricity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lang="en-US" altLang="zh-CN" sz="3200" b="1" dirty="0" smtClean="0">
              <a:solidFill>
                <a:srgbClr val="0070C0"/>
              </a:solidFill>
              <a:latin typeface="+mn-lt"/>
              <a:ea typeface="+mn-ea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kumimoji="0" lang="en-US" altLang="zh-CN" sz="3200" b="1" i="1" u="none" strike="noStrike" kern="1200" cap="none" spc="0" normalizeH="0" baseline="0" noProof="0" dirty="0" smtClean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lang="en-US" altLang="zh-CN" sz="3200" b="1" i="1" dirty="0" smtClean="0">
              <a:solidFill>
                <a:srgbClr val="0070C0"/>
              </a:solidFill>
              <a:latin typeface="+mn-lt"/>
              <a:ea typeface="+mn-ea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lang="en-US" altLang="zh-CN" sz="3200" b="1" i="1" dirty="0" smtClean="0">
              <a:solidFill>
                <a:srgbClr val="0070C0"/>
              </a:solidFill>
              <a:latin typeface="+mn-lt"/>
              <a:ea typeface="+mn-ea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lang="en-US" altLang="zh-CN" sz="3200" b="1" i="1" dirty="0" smtClean="0">
              <a:solidFill>
                <a:srgbClr val="0070C0"/>
              </a:solidFill>
              <a:latin typeface="+mn-lt"/>
              <a:ea typeface="+mn-ea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altLang="zh-CN" sz="3200" b="1" dirty="0" smtClean="0">
                <a:solidFill>
                  <a:srgbClr val="0070C0"/>
                </a:solidFill>
                <a:latin typeface="+mn-lt"/>
                <a:ea typeface="+mn-ea"/>
              </a:rPr>
              <a:t>Used for single-source and multiple-source detection</a:t>
            </a:r>
            <a:endParaRPr kumimoji="0" lang="en-US" altLang="zh-CN" sz="3200" b="1" u="none" strike="noStrike" kern="1200" cap="none" spc="0" normalizeH="0" baseline="0" noProof="0" dirty="0" smtClean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TextBox 17"/>
          <p:cNvSpPr txBox="1">
            <a:spLocks noChangeArrowheads="1"/>
          </p:cNvSpPr>
          <p:nvPr/>
        </p:nvSpPr>
        <p:spPr bwMode="auto">
          <a:xfrm>
            <a:off x="2699792" y="6309320"/>
            <a:ext cx="338437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CN" dirty="0">
                <a:latin typeface="Calibri" pitchFamily="34" charset="0"/>
              </a:rPr>
              <a:t>[Luo—TSP’13, Zhu—ITA’13]</a:t>
            </a:r>
            <a:endParaRPr lang="zh-CN" altLang="en-US" dirty="0">
              <a:latin typeface="Calibri" pitchFamily="34" charset="0"/>
            </a:endParaRPr>
          </a:p>
        </p:txBody>
      </p:sp>
      <p:pic>
        <p:nvPicPr>
          <p:cNvPr id="3604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20" y="3356992"/>
            <a:ext cx="4099758" cy="12961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0452" name="Picture 4" descr="http://upload.wikimedia.org/wikipedia/en/thumb/f/f0/Graphcenter.svg/220px-Graphcenter.svg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427984" y="2996952"/>
            <a:ext cx="2599556" cy="282406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689" name="标题 1"/>
          <p:cNvSpPr>
            <a:spLocks noGrp="1"/>
          </p:cNvSpPr>
          <p:nvPr>
            <p:ph type="title" idx="4294967295"/>
          </p:nvPr>
        </p:nvSpPr>
        <p:spPr>
          <a:xfrm>
            <a:off x="0" y="274638"/>
            <a:ext cx="9036050" cy="1143000"/>
          </a:xfrm>
        </p:spPr>
        <p:txBody>
          <a:bodyPr/>
          <a:lstStyle/>
          <a:p>
            <a:pPr algn="l" eaLnBrk="1" hangingPunct="1"/>
            <a:r>
              <a:rPr lang="en-US" altLang="zh-CN" dirty="0" smtClean="0">
                <a:solidFill>
                  <a:srgbClr val="00B050"/>
                </a:solidFill>
              </a:rPr>
              <a:t>Detection for General Tree</a:t>
            </a:r>
            <a:endParaRPr lang="zh-CN" altLang="en-US" dirty="0" smtClean="0">
              <a:solidFill>
                <a:srgbClr val="00B050"/>
              </a:solidFill>
            </a:endParaRPr>
          </a:p>
        </p:txBody>
      </p:sp>
      <p:sp>
        <p:nvSpPr>
          <p:cNvPr id="242692" name="AutoShape 5" descr="9k="/>
          <p:cNvSpPr>
            <a:spLocks noChangeAspect="1" noChangeArrowheads="1"/>
          </p:cNvSpPr>
          <p:nvPr/>
        </p:nvSpPr>
        <p:spPr bwMode="auto">
          <a:xfrm>
            <a:off x="3524250" y="2338388"/>
            <a:ext cx="2095500" cy="2181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2693" name="AutoShape 6" descr="9k="/>
          <p:cNvSpPr>
            <a:spLocks noChangeAspect="1" noChangeArrowheads="1"/>
          </p:cNvSpPr>
          <p:nvPr/>
        </p:nvSpPr>
        <p:spPr bwMode="auto">
          <a:xfrm>
            <a:off x="0" y="0"/>
            <a:ext cx="2095500" cy="2181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2694" name="AutoShape 7" descr="9k=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7" name="内容占位符 2"/>
          <p:cNvSpPr txBox="1">
            <a:spLocks/>
          </p:cNvSpPr>
          <p:nvPr/>
        </p:nvSpPr>
        <p:spPr bwMode="auto">
          <a:xfrm>
            <a:off x="251520" y="1600200"/>
            <a:ext cx="889248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Still an open problem</a:t>
            </a:r>
          </a:p>
          <a:p>
            <a:pPr marL="800100" lvl="1" indent="-34290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zh-CN" sz="3200" dirty="0" smtClean="0">
                <a:latin typeface="+mn-lt"/>
                <a:ea typeface="+mn-ea"/>
              </a:rPr>
              <a:t>Each permitted permutation does not have equal probability</a:t>
            </a:r>
            <a:endParaRPr kumimoji="0" lang="en-US" altLang="zh-CN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kumimoji="0" lang="en-US" altLang="zh-CN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lang="en-US" altLang="zh-CN" sz="3200" dirty="0" smtClean="0">
              <a:latin typeface="+mn-lt"/>
              <a:ea typeface="+mn-ea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kumimoji="0" lang="en-US" altLang="zh-CN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Breadth-</a:t>
            </a:r>
            <a:r>
              <a:rPr lang="en-US" altLang="zh-CN" sz="3200" noProof="0" dirty="0" smtClean="0">
                <a:latin typeface="+mn-lt"/>
                <a:ea typeface="+mn-ea"/>
              </a:rPr>
              <a:t>F</a:t>
            </a:r>
            <a:r>
              <a:rPr lang="en-US" altLang="zh-CN" sz="3200" dirty="0" err="1" smtClean="0">
                <a:latin typeface="+mn-lt"/>
                <a:ea typeface="+mn-ea"/>
              </a:rPr>
              <a:t>irst</a:t>
            </a:r>
            <a:r>
              <a:rPr lang="en-US" altLang="zh-CN" sz="3200" dirty="0" smtClean="0">
                <a:latin typeface="+mn-lt"/>
                <a:ea typeface="+mn-ea"/>
              </a:rPr>
              <a:t>-Search (BFS) Heuristic Algorithm</a:t>
            </a:r>
          </a:p>
          <a:p>
            <a:pPr marL="800100" lvl="1" indent="-342900">
              <a:spcBef>
                <a:spcPct val="20000"/>
              </a:spcBef>
              <a:buFont typeface="Arial" charset="0"/>
              <a:buChar char="•"/>
              <a:defRPr/>
            </a:pPr>
            <a:r>
              <a:rPr kumimoji="0" lang="en-US" altLang="zh-CN" sz="32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Rumor centrality algorithm on BFS tree</a:t>
            </a:r>
            <a:endParaRPr kumimoji="0" lang="en-US" altLang="zh-CN" sz="3200" b="0" i="0" u="none" strike="noStrike" kern="1200" cap="none" spc="0" normalizeH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59632" y="3284984"/>
            <a:ext cx="5112568" cy="15637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689" name="标题 1"/>
          <p:cNvSpPr>
            <a:spLocks noGrp="1"/>
          </p:cNvSpPr>
          <p:nvPr>
            <p:ph type="title" idx="4294967295"/>
          </p:nvPr>
        </p:nvSpPr>
        <p:spPr>
          <a:xfrm>
            <a:off x="0" y="274638"/>
            <a:ext cx="9036050" cy="1143000"/>
          </a:xfrm>
        </p:spPr>
        <p:txBody>
          <a:bodyPr/>
          <a:lstStyle/>
          <a:p>
            <a:pPr algn="l" eaLnBrk="1" hangingPunct="1"/>
            <a:r>
              <a:rPr lang="en-US" altLang="zh-CN" dirty="0" smtClean="0">
                <a:solidFill>
                  <a:srgbClr val="00B050"/>
                </a:solidFill>
              </a:rPr>
              <a:t>Detection for General Graph</a:t>
            </a:r>
            <a:endParaRPr lang="zh-CN" altLang="en-US" dirty="0" smtClean="0">
              <a:solidFill>
                <a:srgbClr val="00B050"/>
              </a:solidFill>
            </a:endParaRPr>
          </a:p>
        </p:txBody>
      </p:sp>
      <p:sp>
        <p:nvSpPr>
          <p:cNvPr id="242692" name="AutoShape 5" descr="9k="/>
          <p:cNvSpPr>
            <a:spLocks noChangeAspect="1" noChangeArrowheads="1"/>
          </p:cNvSpPr>
          <p:nvPr/>
        </p:nvSpPr>
        <p:spPr bwMode="auto">
          <a:xfrm>
            <a:off x="3524250" y="2338388"/>
            <a:ext cx="2095500" cy="2181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2693" name="AutoShape 6" descr="9k="/>
          <p:cNvSpPr>
            <a:spLocks noChangeAspect="1" noChangeArrowheads="1"/>
          </p:cNvSpPr>
          <p:nvPr/>
        </p:nvSpPr>
        <p:spPr bwMode="auto">
          <a:xfrm>
            <a:off x="0" y="0"/>
            <a:ext cx="2095500" cy="2181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2694" name="AutoShape 7" descr="9k=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7" name="内容占位符 2"/>
          <p:cNvSpPr txBox="1">
            <a:spLocks/>
          </p:cNvSpPr>
          <p:nvPr/>
        </p:nvSpPr>
        <p:spPr bwMode="auto">
          <a:xfrm>
            <a:off x="251520" y="1600200"/>
            <a:ext cx="889248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Still an open problem</a:t>
            </a:r>
          </a:p>
          <a:p>
            <a:pPr marL="800100" lvl="1" indent="-34290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zh-CN" sz="3200" dirty="0" smtClean="0">
                <a:latin typeface="+mn-lt"/>
                <a:ea typeface="+mn-ea"/>
              </a:rPr>
              <a:t>How to deal with loops?</a:t>
            </a:r>
            <a:endParaRPr kumimoji="0" lang="en-US" altLang="zh-CN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kumimoji="0" lang="en-US" altLang="zh-CN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Breadth-</a:t>
            </a:r>
            <a:r>
              <a:rPr lang="en-US" altLang="zh-CN" sz="3200" noProof="0" dirty="0" smtClean="0">
                <a:latin typeface="+mn-lt"/>
                <a:ea typeface="+mn-ea"/>
              </a:rPr>
              <a:t>F</a:t>
            </a:r>
            <a:r>
              <a:rPr lang="en-US" altLang="zh-CN" sz="3200" dirty="0" err="1" smtClean="0">
                <a:latin typeface="+mn-lt"/>
                <a:ea typeface="+mn-ea"/>
              </a:rPr>
              <a:t>irst</a:t>
            </a:r>
            <a:r>
              <a:rPr lang="en-US" altLang="zh-CN" sz="3200" dirty="0" smtClean="0">
                <a:latin typeface="+mn-lt"/>
                <a:ea typeface="+mn-ea"/>
              </a:rPr>
              <a:t>-Search (BFS) Heuristic Algorithm</a:t>
            </a:r>
          </a:p>
          <a:p>
            <a:pPr marL="800100" lvl="1" indent="-342900">
              <a:spcBef>
                <a:spcPct val="20000"/>
              </a:spcBef>
              <a:buFont typeface="Arial" charset="0"/>
              <a:buChar char="•"/>
              <a:defRPr/>
            </a:pPr>
            <a:r>
              <a:rPr kumimoji="0" lang="en-US" altLang="zh-CN" sz="32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BFS tree approximates </a:t>
            </a:r>
            <a:r>
              <a:rPr kumimoji="0" lang="en-US" altLang="zh-CN" sz="3200" b="0" i="1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diffusion tree</a:t>
            </a:r>
          </a:p>
          <a:p>
            <a:pPr marL="800100" lvl="1" indent="-34290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zh-CN" sz="3200" noProof="0" dirty="0" smtClean="0">
                <a:latin typeface="+mn-lt"/>
                <a:ea typeface="+mn-ea"/>
              </a:rPr>
              <a:t>Rumor centrality algorithm on BFS tree</a:t>
            </a:r>
            <a:endParaRPr kumimoji="0" lang="en-US" altLang="zh-CN" sz="3200" b="0" u="none" strike="noStrike" kern="1200" cap="none" spc="0" normalizeH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689" name="标题 1"/>
          <p:cNvSpPr>
            <a:spLocks noGrp="1"/>
          </p:cNvSpPr>
          <p:nvPr>
            <p:ph type="title" idx="4294967295"/>
          </p:nvPr>
        </p:nvSpPr>
        <p:spPr>
          <a:xfrm>
            <a:off x="0" y="274638"/>
            <a:ext cx="9036050" cy="1143000"/>
          </a:xfrm>
        </p:spPr>
        <p:txBody>
          <a:bodyPr/>
          <a:lstStyle/>
          <a:p>
            <a:pPr algn="l" eaLnBrk="1" hangingPunct="1"/>
            <a:r>
              <a:rPr lang="en-US" altLang="zh-CN" dirty="0" smtClean="0">
                <a:solidFill>
                  <a:srgbClr val="00B050"/>
                </a:solidFill>
              </a:rPr>
              <a:t>Detection for General Graph</a:t>
            </a:r>
            <a:endParaRPr lang="zh-CN" altLang="en-US" dirty="0" smtClean="0">
              <a:solidFill>
                <a:srgbClr val="00B050"/>
              </a:solidFill>
            </a:endParaRPr>
          </a:p>
        </p:txBody>
      </p:sp>
      <p:sp>
        <p:nvSpPr>
          <p:cNvPr id="242692" name="AutoShape 5" descr="9k="/>
          <p:cNvSpPr>
            <a:spLocks noChangeAspect="1" noChangeArrowheads="1"/>
          </p:cNvSpPr>
          <p:nvPr/>
        </p:nvSpPr>
        <p:spPr bwMode="auto">
          <a:xfrm>
            <a:off x="3524250" y="2338388"/>
            <a:ext cx="2095500" cy="2181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2693" name="AutoShape 6" descr="9k="/>
          <p:cNvSpPr>
            <a:spLocks noChangeAspect="1" noChangeArrowheads="1"/>
          </p:cNvSpPr>
          <p:nvPr/>
        </p:nvSpPr>
        <p:spPr bwMode="auto">
          <a:xfrm>
            <a:off x="0" y="0"/>
            <a:ext cx="2095500" cy="2181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2694" name="AutoShape 7" descr="9k=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8" name="内容占位符 2"/>
          <p:cNvSpPr txBox="1">
            <a:spLocks/>
          </p:cNvSpPr>
          <p:nvPr/>
        </p:nvSpPr>
        <p:spPr bwMode="auto">
          <a:xfrm>
            <a:off x="251520" y="1600200"/>
            <a:ext cx="889248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altLang="zh-CN" sz="3200" b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Maximum Likelihood Estimator: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lang="en-US" altLang="zh-CN" sz="3200" dirty="0" smtClean="0">
              <a:latin typeface="+mn-lt"/>
              <a:ea typeface="+mn-ea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kumimoji="0" lang="en-US" altLang="zh-CN" sz="3200" b="0" u="none" strike="noStrike" kern="1200" cap="none" spc="0" normalizeH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altLang="zh-CN" sz="3200" b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where</a:t>
            </a:r>
          </a:p>
        </p:txBody>
      </p:sp>
      <p:pic>
        <p:nvPicPr>
          <p:cNvPr id="4382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23728" y="2132856"/>
            <a:ext cx="3744813" cy="9594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3827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691680" y="3212976"/>
            <a:ext cx="3384376" cy="9495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38276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-145032" y="4293096"/>
            <a:ext cx="9289032" cy="3597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38277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0" y="4869160"/>
            <a:ext cx="2987824" cy="339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38278" name="Picture 6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0" y="5229200"/>
            <a:ext cx="7704856" cy="3325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38279" name="Picture 7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23527" y="5805264"/>
            <a:ext cx="3274469" cy="8640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38280" name="Picture 8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4427984" y="5805264"/>
            <a:ext cx="3888432" cy="8689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689" name="标题 1"/>
          <p:cNvSpPr>
            <a:spLocks noGrp="1"/>
          </p:cNvSpPr>
          <p:nvPr>
            <p:ph type="title" idx="4294967295"/>
          </p:nvPr>
        </p:nvSpPr>
        <p:spPr>
          <a:xfrm>
            <a:off x="0" y="274638"/>
            <a:ext cx="9036050" cy="1143000"/>
          </a:xfrm>
        </p:spPr>
        <p:txBody>
          <a:bodyPr/>
          <a:lstStyle/>
          <a:p>
            <a:pPr algn="l" eaLnBrk="1" hangingPunct="1"/>
            <a:r>
              <a:rPr lang="en-US" altLang="zh-CN" dirty="0" smtClean="0">
                <a:solidFill>
                  <a:srgbClr val="00B050"/>
                </a:solidFill>
              </a:rPr>
              <a:t>Detection for General Graph</a:t>
            </a:r>
            <a:endParaRPr lang="zh-CN" altLang="en-US" dirty="0" smtClean="0">
              <a:solidFill>
                <a:srgbClr val="00B050"/>
              </a:solidFill>
            </a:endParaRPr>
          </a:p>
        </p:txBody>
      </p:sp>
      <p:sp>
        <p:nvSpPr>
          <p:cNvPr id="242692" name="AutoShape 5" descr="9k="/>
          <p:cNvSpPr>
            <a:spLocks noChangeAspect="1" noChangeArrowheads="1"/>
          </p:cNvSpPr>
          <p:nvPr/>
        </p:nvSpPr>
        <p:spPr bwMode="auto">
          <a:xfrm>
            <a:off x="3524250" y="2338388"/>
            <a:ext cx="2095500" cy="2181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2693" name="AutoShape 6" descr="9k="/>
          <p:cNvSpPr>
            <a:spLocks noChangeAspect="1" noChangeArrowheads="1"/>
          </p:cNvSpPr>
          <p:nvPr/>
        </p:nvSpPr>
        <p:spPr bwMode="auto">
          <a:xfrm>
            <a:off x="0" y="0"/>
            <a:ext cx="2095500" cy="2181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2694" name="AutoShape 7" descr="9k=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8" name="内容占位符 2"/>
          <p:cNvSpPr txBox="1">
            <a:spLocks/>
          </p:cNvSpPr>
          <p:nvPr/>
        </p:nvSpPr>
        <p:spPr bwMode="auto">
          <a:xfrm>
            <a:off x="251520" y="1600200"/>
            <a:ext cx="889248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altLang="zh-CN" sz="3200" b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Toy Example for Regular Lattice Graph</a:t>
            </a:r>
          </a:p>
        </p:txBody>
      </p:sp>
      <p:pic>
        <p:nvPicPr>
          <p:cNvPr id="440322" name="Picture 2" descr="http://www.patternsinnature.org/Images/Book%20Gallery/NetworkSquareLattice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5536" y="2492896"/>
            <a:ext cx="3816424" cy="4030144"/>
          </a:xfrm>
          <a:prstGeom prst="rect">
            <a:avLst/>
          </a:prstGeom>
          <a:noFill/>
        </p:spPr>
      </p:pic>
      <p:pic>
        <p:nvPicPr>
          <p:cNvPr id="440323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16016" y="2924944"/>
            <a:ext cx="3699660" cy="33123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689" name="标题 1"/>
          <p:cNvSpPr>
            <a:spLocks noGrp="1"/>
          </p:cNvSpPr>
          <p:nvPr>
            <p:ph type="title" idx="4294967295"/>
          </p:nvPr>
        </p:nvSpPr>
        <p:spPr>
          <a:xfrm>
            <a:off x="0" y="274638"/>
            <a:ext cx="9036050" cy="1143000"/>
          </a:xfrm>
        </p:spPr>
        <p:txBody>
          <a:bodyPr/>
          <a:lstStyle/>
          <a:p>
            <a:pPr algn="l" eaLnBrk="1" hangingPunct="1"/>
            <a:r>
              <a:rPr lang="en-US" altLang="zh-CN" dirty="0" smtClean="0">
                <a:solidFill>
                  <a:srgbClr val="00B050"/>
                </a:solidFill>
              </a:rPr>
              <a:t>Detection for General Graph</a:t>
            </a:r>
            <a:endParaRPr lang="zh-CN" altLang="en-US" dirty="0" smtClean="0">
              <a:solidFill>
                <a:srgbClr val="00B050"/>
              </a:solidFill>
            </a:endParaRPr>
          </a:p>
        </p:txBody>
      </p:sp>
      <p:sp>
        <p:nvSpPr>
          <p:cNvPr id="242692" name="AutoShape 5" descr="9k="/>
          <p:cNvSpPr>
            <a:spLocks noChangeAspect="1" noChangeArrowheads="1"/>
          </p:cNvSpPr>
          <p:nvPr/>
        </p:nvSpPr>
        <p:spPr bwMode="auto">
          <a:xfrm>
            <a:off x="3524250" y="2338388"/>
            <a:ext cx="2095500" cy="2181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2693" name="AutoShape 6" descr="9k="/>
          <p:cNvSpPr>
            <a:spLocks noChangeAspect="1" noChangeArrowheads="1"/>
          </p:cNvSpPr>
          <p:nvPr/>
        </p:nvSpPr>
        <p:spPr bwMode="auto">
          <a:xfrm>
            <a:off x="0" y="0"/>
            <a:ext cx="2095500" cy="2181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2694" name="AutoShape 7" descr="9k=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8" name="内容占位符 2"/>
          <p:cNvSpPr txBox="1">
            <a:spLocks/>
          </p:cNvSpPr>
          <p:nvPr/>
        </p:nvSpPr>
        <p:spPr bwMode="auto">
          <a:xfrm>
            <a:off x="251520" y="1600200"/>
            <a:ext cx="889248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altLang="zh-CN" sz="3200" b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Toy Example for Regular Lattice Graph</a:t>
            </a:r>
          </a:p>
        </p:txBody>
      </p:sp>
      <p:pic>
        <p:nvPicPr>
          <p:cNvPr id="44032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3068960"/>
            <a:ext cx="3699660" cy="33123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76162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351845" y="2132856"/>
            <a:ext cx="6792155" cy="504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76163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627784" y="2780928"/>
            <a:ext cx="6343404" cy="4594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76164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347864" y="3645024"/>
            <a:ext cx="5648325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76165" name="Picture 5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491880" y="4365104"/>
            <a:ext cx="5324475" cy="60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76166" name="Picture 6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23528" y="6353175"/>
            <a:ext cx="8772525" cy="50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689" name="标题 1"/>
          <p:cNvSpPr>
            <a:spLocks noGrp="1"/>
          </p:cNvSpPr>
          <p:nvPr>
            <p:ph type="title" idx="4294967295"/>
          </p:nvPr>
        </p:nvSpPr>
        <p:spPr>
          <a:xfrm>
            <a:off x="0" y="274638"/>
            <a:ext cx="9036050" cy="1143000"/>
          </a:xfrm>
        </p:spPr>
        <p:txBody>
          <a:bodyPr/>
          <a:lstStyle/>
          <a:p>
            <a:pPr algn="l" eaLnBrk="1" hangingPunct="1"/>
            <a:r>
              <a:rPr lang="en-US" altLang="zh-CN" dirty="0" smtClean="0">
                <a:solidFill>
                  <a:srgbClr val="00B050"/>
                </a:solidFill>
              </a:rPr>
              <a:t>Detection for General Graph</a:t>
            </a:r>
            <a:endParaRPr lang="zh-CN" altLang="en-US" dirty="0" smtClean="0">
              <a:solidFill>
                <a:srgbClr val="00B050"/>
              </a:solidFill>
            </a:endParaRPr>
          </a:p>
        </p:txBody>
      </p:sp>
      <p:sp>
        <p:nvSpPr>
          <p:cNvPr id="242692" name="AutoShape 5" descr="9k="/>
          <p:cNvSpPr>
            <a:spLocks noChangeAspect="1" noChangeArrowheads="1"/>
          </p:cNvSpPr>
          <p:nvPr/>
        </p:nvSpPr>
        <p:spPr bwMode="auto">
          <a:xfrm>
            <a:off x="3524250" y="2338388"/>
            <a:ext cx="2095500" cy="2181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2693" name="AutoShape 6" descr="9k="/>
          <p:cNvSpPr>
            <a:spLocks noChangeAspect="1" noChangeArrowheads="1"/>
          </p:cNvSpPr>
          <p:nvPr/>
        </p:nvSpPr>
        <p:spPr bwMode="auto">
          <a:xfrm>
            <a:off x="0" y="0"/>
            <a:ext cx="2095500" cy="2181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2694" name="AutoShape 7" descr="9k=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8" name="内容占位符 2"/>
          <p:cNvSpPr txBox="1">
            <a:spLocks/>
          </p:cNvSpPr>
          <p:nvPr/>
        </p:nvSpPr>
        <p:spPr bwMode="auto">
          <a:xfrm>
            <a:off x="251520" y="1600200"/>
            <a:ext cx="889248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altLang="zh-CN" sz="3200" b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Toy Example for Regular Lattice Graph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lang="en-US" altLang="zh-CN" sz="3200" dirty="0" smtClean="0">
              <a:latin typeface="+mn-lt"/>
              <a:ea typeface="+mn-ea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kumimoji="0" lang="en-US" altLang="zh-CN" sz="3200" b="0" u="none" strike="noStrike" kern="1200" cap="none" spc="0" normalizeH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lang="en-US" altLang="zh-CN" sz="3200" dirty="0" smtClean="0">
              <a:latin typeface="+mn-lt"/>
              <a:ea typeface="+mn-ea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kumimoji="0" lang="en-US" altLang="zh-CN" sz="3200" b="0" u="none" strike="noStrike" kern="1200" cap="none" spc="0" normalizeH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altLang="zh-CN" sz="3200" dirty="0" smtClean="0">
                <a:latin typeface="+mn-lt"/>
                <a:ea typeface="+mn-ea"/>
              </a:rPr>
              <a:t>Special case (Fully connected graph)</a:t>
            </a:r>
            <a:endParaRPr kumimoji="0" lang="en-US" altLang="zh-CN" sz="3200" b="0" u="none" strike="noStrike" kern="1200" cap="none" spc="0" normalizeH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47718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1560" y="2420888"/>
            <a:ext cx="7466996" cy="3167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7718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11560" y="2924944"/>
            <a:ext cx="5971075" cy="3636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77189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3429000"/>
            <a:ext cx="7848215" cy="3731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77190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79512" y="3933056"/>
            <a:ext cx="4316947" cy="3577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77191" name="Picture 7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95536" y="5085184"/>
            <a:ext cx="7952648" cy="360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77192" name="Picture 8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23528" y="5445224"/>
            <a:ext cx="2582829" cy="3672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77193" name="Picture 9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2987824" y="5445224"/>
            <a:ext cx="1148135" cy="2733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77194" name="Picture 10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107504" y="5814374"/>
            <a:ext cx="4320480" cy="6523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77195" name="Picture 11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4932040" y="5949280"/>
            <a:ext cx="2867025" cy="33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77196" name="Picture 12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7812360" y="6021288"/>
            <a:ext cx="209550" cy="21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689" name="标题 1"/>
          <p:cNvSpPr>
            <a:spLocks noGrp="1"/>
          </p:cNvSpPr>
          <p:nvPr>
            <p:ph type="title" idx="4294967295"/>
          </p:nvPr>
        </p:nvSpPr>
        <p:spPr>
          <a:xfrm>
            <a:off x="0" y="274638"/>
            <a:ext cx="9036050" cy="1143000"/>
          </a:xfrm>
        </p:spPr>
        <p:txBody>
          <a:bodyPr/>
          <a:lstStyle/>
          <a:p>
            <a:pPr algn="l" eaLnBrk="1" hangingPunct="1"/>
            <a:r>
              <a:rPr lang="en-US" altLang="zh-CN" dirty="0" smtClean="0">
                <a:solidFill>
                  <a:srgbClr val="00B050"/>
                </a:solidFill>
              </a:rPr>
              <a:t>Detection for General Graph</a:t>
            </a:r>
            <a:endParaRPr lang="zh-CN" altLang="en-US" dirty="0" smtClean="0">
              <a:solidFill>
                <a:srgbClr val="00B050"/>
              </a:solidFill>
            </a:endParaRPr>
          </a:p>
        </p:txBody>
      </p:sp>
      <p:sp>
        <p:nvSpPr>
          <p:cNvPr id="242692" name="AutoShape 5" descr="9k="/>
          <p:cNvSpPr>
            <a:spLocks noChangeAspect="1" noChangeArrowheads="1"/>
          </p:cNvSpPr>
          <p:nvPr/>
        </p:nvSpPr>
        <p:spPr bwMode="auto">
          <a:xfrm>
            <a:off x="3524250" y="2338388"/>
            <a:ext cx="2095500" cy="2181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2693" name="AutoShape 6" descr="9k="/>
          <p:cNvSpPr>
            <a:spLocks noChangeAspect="1" noChangeArrowheads="1"/>
          </p:cNvSpPr>
          <p:nvPr/>
        </p:nvSpPr>
        <p:spPr bwMode="auto">
          <a:xfrm>
            <a:off x="0" y="0"/>
            <a:ext cx="2095500" cy="2181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2694" name="AutoShape 7" descr="9k=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pic>
        <p:nvPicPr>
          <p:cNvPr id="47821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59832" y="2132856"/>
            <a:ext cx="5210175" cy="4200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内容占位符 2"/>
          <p:cNvSpPr txBox="1">
            <a:spLocks/>
          </p:cNvSpPr>
          <p:nvPr/>
        </p:nvSpPr>
        <p:spPr bwMode="auto">
          <a:xfrm>
            <a:off x="251520" y="1600200"/>
            <a:ext cx="889248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altLang="zh-CN" sz="3200" dirty="0" err="1" smtClean="0">
                <a:latin typeface="+mn-lt"/>
                <a:ea typeface="+mn-ea"/>
              </a:rPr>
              <a:t>Erdos-Renyi</a:t>
            </a:r>
            <a:r>
              <a:rPr lang="en-US" altLang="zh-CN" sz="3200" dirty="0" smtClean="0">
                <a:latin typeface="+mn-lt"/>
                <a:ea typeface="+mn-ea"/>
              </a:rPr>
              <a:t> random graph (</a:t>
            </a:r>
            <a:r>
              <a:rPr lang="en-US" altLang="zh-CN" sz="3200" i="1" dirty="0" smtClean="0">
                <a:latin typeface="+mn-lt"/>
                <a:ea typeface="+mn-ea"/>
              </a:rPr>
              <a:t>N=50, K=20, p=0.4</a:t>
            </a:r>
            <a:r>
              <a:rPr lang="en-US" altLang="zh-CN" sz="3200" dirty="0" smtClean="0">
                <a:latin typeface="+mn-lt"/>
                <a:ea typeface="+mn-ea"/>
              </a:rPr>
              <a:t>)</a:t>
            </a:r>
            <a:endParaRPr lang="en-US" altLang="zh-CN" sz="3200" dirty="0" smtClean="0">
              <a:latin typeface="+mn-lt"/>
              <a:ea typeface="+mn-ea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kumimoji="0" lang="en-US" altLang="zh-CN" sz="3200" b="0" u="none" strike="noStrike" kern="1200" cap="none" spc="0" normalizeH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lang="en-US" altLang="zh-CN" sz="3200" dirty="0" smtClean="0">
              <a:latin typeface="+mn-lt"/>
              <a:ea typeface="+mn-ea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kumimoji="0" lang="en-US" altLang="zh-CN" sz="3200" b="0" u="none" strike="noStrike" kern="1200" cap="none" spc="0" normalizeH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47821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79512" y="6165304"/>
            <a:ext cx="5133975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TextBox 15"/>
          <p:cNvSpPr txBox="1"/>
          <p:nvPr/>
        </p:nvSpPr>
        <p:spPr>
          <a:xfrm>
            <a:off x="467544" y="3068960"/>
            <a:ext cx="252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Actual Rumor Source</a:t>
            </a:r>
            <a:endParaRPr lang="en-US" dirty="0"/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2195736" y="3429000"/>
            <a:ext cx="1944216" cy="504056"/>
          </a:xfrm>
          <a:prstGeom prst="straightConnector1">
            <a:avLst/>
          </a:prstGeom>
          <a:ln w="5080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539552" y="4869160"/>
            <a:ext cx="252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Rumor Center</a:t>
            </a:r>
            <a:endParaRPr lang="en-US" dirty="0"/>
          </a:p>
        </p:txBody>
      </p:sp>
      <p:cxnSp>
        <p:nvCxnSpPr>
          <p:cNvPr id="24" name="Straight Arrow Connector 23"/>
          <p:cNvCxnSpPr/>
          <p:nvPr/>
        </p:nvCxnSpPr>
        <p:spPr>
          <a:xfrm flipV="1">
            <a:off x="2123728" y="4221088"/>
            <a:ext cx="2088232" cy="936104"/>
          </a:xfrm>
          <a:prstGeom prst="straightConnector1">
            <a:avLst/>
          </a:prstGeom>
          <a:ln w="50800">
            <a:solidFill>
              <a:srgbClr val="00B05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标题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algn="l" eaLnBrk="1" hangingPunct="1"/>
            <a:r>
              <a:rPr lang="en-US" altLang="zh-CN" sz="4000" smtClean="0">
                <a:solidFill>
                  <a:srgbClr val="00B050"/>
                </a:solidFill>
              </a:rPr>
              <a:t>Motivation</a:t>
            </a:r>
            <a:endParaRPr lang="zh-CN" altLang="en-US" sz="4000" smtClean="0">
              <a:solidFill>
                <a:srgbClr val="00B050"/>
              </a:solidFill>
            </a:endParaRPr>
          </a:p>
        </p:txBody>
      </p:sp>
      <p:sp>
        <p:nvSpPr>
          <p:cNvPr id="22530" name="TextBox 1"/>
          <p:cNvSpPr txBox="1">
            <a:spLocks noChangeArrowheads="1"/>
          </p:cNvSpPr>
          <p:nvPr/>
        </p:nvSpPr>
        <p:spPr bwMode="auto">
          <a:xfrm>
            <a:off x="134938" y="981075"/>
            <a:ext cx="8324850" cy="3589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>
            <a:spAutoFit/>
          </a:bodyPr>
          <a:lstStyle/>
          <a:p>
            <a:pPr>
              <a:lnSpc>
                <a:spcPts val="6000"/>
              </a:lnSpc>
              <a:tabLst>
                <a:tab pos="2527300" algn="l"/>
                <a:tab pos="3898900" algn="l"/>
              </a:tabLst>
            </a:pPr>
            <a:r>
              <a:rPr lang="en-US" altLang="zh-CN" sz="4900">
                <a:solidFill>
                  <a:srgbClr val="04617B"/>
                </a:solidFill>
                <a:latin typeface="Calibri" pitchFamily="34" charset="0"/>
              </a:rPr>
              <a:t>Growth and Expansion of Online </a:t>
            </a:r>
          </a:p>
          <a:p>
            <a:pPr>
              <a:lnSpc>
                <a:spcPts val="6000"/>
              </a:lnSpc>
              <a:tabLst>
                <a:tab pos="2527300" algn="l"/>
                <a:tab pos="3898900" algn="l"/>
              </a:tabLst>
            </a:pPr>
            <a:r>
              <a:rPr lang="en-US" altLang="zh-CN" sz="4900">
                <a:solidFill>
                  <a:srgbClr val="04617B"/>
                </a:solidFill>
                <a:latin typeface="Calibri" pitchFamily="34" charset="0"/>
              </a:rPr>
              <a:t>Social Networks </a:t>
            </a:r>
            <a:endParaRPr lang="en-US" altLang="zh-CN">
              <a:latin typeface="Calibri" pitchFamily="34" charset="0"/>
            </a:endParaRPr>
          </a:p>
          <a:p>
            <a:pPr>
              <a:lnSpc>
                <a:spcPts val="3000"/>
              </a:lnSpc>
              <a:tabLst>
                <a:tab pos="2527300" algn="l"/>
                <a:tab pos="3898900" algn="l"/>
              </a:tabLst>
            </a:pPr>
            <a:r>
              <a:rPr lang="en-US" altLang="zh-CN">
                <a:latin typeface="Calibri" pitchFamily="34" charset="0"/>
              </a:rPr>
              <a:t>	</a:t>
            </a:r>
            <a:endParaRPr lang="en-US" altLang="zh-CN" sz="1900">
              <a:solidFill>
                <a:srgbClr val="000000"/>
              </a:solidFill>
              <a:latin typeface="Constantia" pitchFamily="18" charset="0"/>
            </a:endParaRPr>
          </a:p>
          <a:p>
            <a:pPr>
              <a:lnSpc>
                <a:spcPts val="1000"/>
              </a:lnSpc>
              <a:tabLst>
                <a:tab pos="2527300" algn="l"/>
                <a:tab pos="3898900" algn="l"/>
              </a:tabLst>
            </a:pPr>
            <a:endParaRPr lang="en-US" altLang="zh-CN">
              <a:latin typeface="Calibri" pitchFamily="34" charset="0"/>
            </a:endParaRPr>
          </a:p>
          <a:p>
            <a:pPr>
              <a:lnSpc>
                <a:spcPts val="1000"/>
              </a:lnSpc>
              <a:tabLst>
                <a:tab pos="2527300" algn="l"/>
                <a:tab pos="3898900" algn="l"/>
              </a:tabLst>
            </a:pPr>
            <a:endParaRPr lang="en-US" altLang="zh-CN">
              <a:latin typeface="Calibri" pitchFamily="34" charset="0"/>
            </a:endParaRPr>
          </a:p>
          <a:p>
            <a:pPr>
              <a:lnSpc>
                <a:spcPts val="1000"/>
              </a:lnSpc>
              <a:tabLst>
                <a:tab pos="2527300" algn="l"/>
                <a:tab pos="3898900" algn="l"/>
              </a:tabLst>
            </a:pPr>
            <a:endParaRPr lang="en-US" altLang="zh-CN">
              <a:latin typeface="Calibri" pitchFamily="34" charset="0"/>
            </a:endParaRPr>
          </a:p>
          <a:p>
            <a:pPr>
              <a:lnSpc>
                <a:spcPts val="1000"/>
              </a:lnSpc>
              <a:tabLst>
                <a:tab pos="2527300" algn="l"/>
                <a:tab pos="3898900" algn="l"/>
              </a:tabLst>
            </a:pPr>
            <a:endParaRPr lang="en-US" altLang="zh-CN">
              <a:latin typeface="Calibri" pitchFamily="34" charset="0"/>
            </a:endParaRPr>
          </a:p>
          <a:p>
            <a:pPr>
              <a:lnSpc>
                <a:spcPts val="1000"/>
              </a:lnSpc>
              <a:tabLst>
                <a:tab pos="2527300" algn="l"/>
                <a:tab pos="3898900" algn="l"/>
              </a:tabLst>
            </a:pPr>
            <a:endParaRPr lang="en-US" altLang="zh-CN">
              <a:latin typeface="Calibri" pitchFamily="34" charset="0"/>
            </a:endParaRPr>
          </a:p>
          <a:p>
            <a:pPr>
              <a:lnSpc>
                <a:spcPts val="1000"/>
              </a:lnSpc>
              <a:tabLst>
                <a:tab pos="2527300" algn="l"/>
                <a:tab pos="3898900" algn="l"/>
              </a:tabLst>
            </a:pPr>
            <a:endParaRPr lang="en-US" altLang="zh-CN">
              <a:latin typeface="Calibri" pitchFamily="34" charset="0"/>
            </a:endParaRPr>
          </a:p>
          <a:p>
            <a:pPr>
              <a:lnSpc>
                <a:spcPts val="1000"/>
              </a:lnSpc>
              <a:tabLst>
                <a:tab pos="2527300" algn="l"/>
                <a:tab pos="3898900" algn="l"/>
              </a:tabLst>
            </a:pPr>
            <a:endParaRPr lang="en-US" altLang="zh-CN">
              <a:latin typeface="Calibri" pitchFamily="34" charset="0"/>
            </a:endParaRPr>
          </a:p>
          <a:p>
            <a:pPr>
              <a:lnSpc>
                <a:spcPts val="1000"/>
              </a:lnSpc>
              <a:tabLst>
                <a:tab pos="2527300" algn="l"/>
                <a:tab pos="3898900" algn="l"/>
              </a:tabLst>
            </a:pPr>
            <a:endParaRPr lang="en-US" altLang="zh-CN">
              <a:latin typeface="Calibri" pitchFamily="34" charset="0"/>
            </a:endParaRPr>
          </a:p>
          <a:p>
            <a:pPr>
              <a:lnSpc>
                <a:spcPts val="1000"/>
              </a:lnSpc>
              <a:tabLst>
                <a:tab pos="2527300" algn="l"/>
                <a:tab pos="3898900" algn="l"/>
              </a:tabLst>
            </a:pPr>
            <a:endParaRPr lang="en-US" altLang="zh-CN">
              <a:latin typeface="Calibri" pitchFamily="34" charset="0"/>
            </a:endParaRPr>
          </a:p>
          <a:p>
            <a:pPr>
              <a:lnSpc>
                <a:spcPts val="3900"/>
              </a:lnSpc>
              <a:tabLst>
                <a:tab pos="2527300" algn="l"/>
                <a:tab pos="3898900" algn="l"/>
              </a:tabLst>
            </a:pPr>
            <a:r>
              <a:rPr lang="en-US" altLang="zh-CN">
                <a:latin typeface="Calibri" pitchFamily="34" charset="0"/>
              </a:rPr>
              <a:t>		</a:t>
            </a:r>
            <a:endParaRPr lang="en-US" altLang="zh-CN" sz="3100" b="1">
              <a:solidFill>
                <a:srgbClr val="000000"/>
              </a:solidFill>
              <a:latin typeface="Constantia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27763" y="2205038"/>
            <a:ext cx="2592387" cy="30130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>
            <a:spAutoFit/>
          </a:bodyPr>
          <a:lstStyle/>
          <a:p>
            <a:pPr marL="342900" indent="-342900">
              <a:buFont typeface="Calibri" pitchFamily="34" charset="0"/>
              <a:buChar char="─"/>
              <a:defRPr/>
            </a:pPr>
            <a:r>
              <a:rPr lang="en-US" altLang="zh-CN" sz="2400">
                <a:latin typeface="Calibri" pitchFamily="34" charset="0"/>
              </a:rPr>
              <a:t>Smartphone revolution 2007</a:t>
            </a:r>
          </a:p>
          <a:p>
            <a:pPr marL="342900" indent="-342900">
              <a:buFont typeface="Calibri" pitchFamily="34" charset="0"/>
              <a:buChar char="─"/>
              <a:defRPr/>
            </a:pPr>
            <a:endParaRPr lang="en-US" altLang="zh-CN" sz="2400">
              <a:latin typeface="Calibri" pitchFamily="34" charset="0"/>
            </a:endParaRPr>
          </a:p>
          <a:p>
            <a:pPr marL="342900" indent="-342900">
              <a:buFont typeface="Calibri" pitchFamily="34" charset="0"/>
              <a:buChar char="─"/>
              <a:defRPr/>
            </a:pPr>
            <a:r>
              <a:rPr lang="en-US" altLang="zh-CN" sz="2400">
                <a:latin typeface="Calibri" pitchFamily="34" charset="0"/>
              </a:rPr>
              <a:t>Twitter 2006</a:t>
            </a:r>
          </a:p>
          <a:p>
            <a:pPr marL="342900" indent="-342900">
              <a:buFont typeface="Calibri" pitchFamily="34" charset="0"/>
              <a:buChar char="─"/>
              <a:defRPr/>
            </a:pPr>
            <a:endParaRPr lang="en-US" altLang="zh-CN" sz="2400">
              <a:latin typeface="Calibri" pitchFamily="34" charset="0"/>
            </a:endParaRPr>
          </a:p>
          <a:p>
            <a:pPr marL="342900" indent="-342900">
              <a:buFont typeface="Calibri" pitchFamily="34" charset="0"/>
              <a:buChar char="─"/>
              <a:defRPr/>
            </a:pPr>
            <a:r>
              <a:rPr lang="en-US" altLang="zh-CN" sz="2400">
                <a:latin typeface="Calibri" pitchFamily="34" charset="0"/>
              </a:rPr>
              <a:t>Tencent Weixin 2012</a:t>
            </a:r>
          </a:p>
          <a:p>
            <a:pPr marL="342900" indent="-342900">
              <a:buFont typeface="Calibri" pitchFamily="34" charset="0"/>
              <a:buChar char="─"/>
              <a:defRPr/>
            </a:pPr>
            <a:endParaRPr lang="zh-CN" altLang="en-US" sz="2400">
              <a:latin typeface="Calibri" pitchFamily="34" charset="0"/>
            </a:endParaRPr>
          </a:p>
        </p:txBody>
      </p:sp>
      <p:pic>
        <p:nvPicPr>
          <p:cNvPr id="22532" name="Picture 8" descr="ANd9GcQpMdntghmlxLuXaU4KQGbj6hw0Curop3lu-wFo7LzpJRePaScN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656013" y="2511425"/>
            <a:ext cx="2571750" cy="178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33" name="Picture 10" descr="Social_Network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3850" y="2403475"/>
            <a:ext cx="3384550" cy="318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34" name="Picture 12" descr="ANd9GcTWBpRG9T2HAzOAfnFbvRZ3BAcTeI08pZLwHPkv1hYdXlQHHXYsXQ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770313" y="4071938"/>
            <a:ext cx="2530475" cy="2165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689" name="标题 1"/>
          <p:cNvSpPr>
            <a:spLocks noGrp="1"/>
          </p:cNvSpPr>
          <p:nvPr>
            <p:ph type="title" idx="4294967295"/>
          </p:nvPr>
        </p:nvSpPr>
        <p:spPr>
          <a:xfrm>
            <a:off x="0" y="274638"/>
            <a:ext cx="9036050" cy="1143000"/>
          </a:xfrm>
        </p:spPr>
        <p:txBody>
          <a:bodyPr/>
          <a:lstStyle/>
          <a:p>
            <a:pPr algn="l" eaLnBrk="1" hangingPunct="1"/>
            <a:r>
              <a:rPr lang="en-US" altLang="zh-CN" dirty="0" smtClean="0">
                <a:solidFill>
                  <a:srgbClr val="00B050"/>
                </a:solidFill>
              </a:rPr>
              <a:t>Detection for General Graph</a:t>
            </a:r>
            <a:endParaRPr lang="zh-CN" altLang="en-US" dirty="0" smtClean="0">
              <a:solidFill>
                <a:srgbClr val="00B050"/>
              </a:solidFill>
            </a:endParaRPr>
          </a:p>
        </p:txBody>
      </p:sp>
      <p:sp>
        <p:nvSpPr>
          <p:cNvPr id="242692" name="AutoShape 5" descr="9k="/>
          <p:cNvSpPr>
            <a:spLocks noChangeAspect="1" noChangeArrowheads="1"/>
          </p:cNvSpPr>
          <p:nvPr/>
        </p:nvSpPr>
        <p:spPr bwMode="auto">
          <a:xfrm>
            <a:off x="2588147" y="3313629"/>
            <a:ext cx="1365050" cy="14208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2693" name="AutoShape 6" descr="9k="/>
          <p:cNvSpPr>
            <a:spLocks noChangeAspect="1" noChangeArrowheads="1"/>
          </p:cNvSpPr>
          <p:nvPr/>
        </p:nvSpPr>
        <p:spPr bwMode="auto">
          <a:xfrm>
            <a:off x="0" y="0"/>
            <a:ext cx="2095500" cy="2181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2694" name="AutoShape 7" descr="9k=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pic>
        <p:nvPicPr>
          <p:cNvPr id="47821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03648" y="3068960"/>
            <a:ext cx="3215378" cy="259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内容占位符 2"/>
          <p:cNvSpPr txBox="1">
            <a:spLocks/>
          </p:cNvSpPr>
          <p:nvPr/>
        </p:nvSpPr>
        <p:spPr bwMode="auto">
          <a:xfrm>
            <a:off x="251520" y="1600200"/>
            <a:ext cx="889248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altLang="zh-CN" sz="3200" dirty="0" err="1" smtClean="0">
                <a:latin typeface="+mn-lt"/>
                <a:ea typeface="+mn-ea"/>
              </a:rPr>
              <a:t>Erdos-Renyi</a:t>
            </a:r>
            <a:r>
              <a:rPr lang="en-US" altLang="zh-CN" sz="3200" dirty="0" smtClean="0">
                <a:latin typeface="+mn-lt"/>
                <a:ea typeface="+mn-ea"/>
              </a:rPr>
              <a:t> random graph</a:t>
            </a:r>
            <a:endParaRPr lang="en-US" altLang="zh-CN" sz="3200" dirty="0" smtClean="0">
              <a:latin typeface="+mn-lt"/>
              <a:ea typeface="+mn-ea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kumimoji="0" lang="en-US" altLang="zh-CN" sz="3200" b="0" u="none" strike="noStrike" kern="1200" cap="none" spc="0" normalizeH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lang="en-US" altLang="zh-CN" sz="3200" dirty="0" smtClean="0">
              <a:latin typeface="+mn-lt"/>
              <a:ea typeface="+mn-ea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kumimoji="0" lang="en-US" altLang="zh-CN" sz="3200" b="0" u="none" strike="noStrike" kern="1200" cap="none" spc="0" normalizeH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0" y="2420888"/>
            <a:ext cx="20162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Actual Rumor Source</a:t>
            </a:r>
            <a:endParaRPr lang="en-US" dirty="0"/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827584" y="2780928"/>
            <a:ext cx="1368152" cy="1440160"/>
          </a:xfrm>
          <a:prstGeom prst="straightConnector1">
            <a:avLst/>
          </a:prstGeom>
          <a:ln w="5080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0" y="5949280"/>
            <a:ext cx="25922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Rumor Center</a:t>
            </a:r>
            <a:endParaRPr lang="en-US" dirty="0"/>
          </a:p>
        </p:txBody>
      </p:sp>
      <p:cxnSp>
        <p:nvCxnSpPr>
          <p:cNvPr id="24" name="Straight Arrow Connector 23"/>
          <p:cNvCxnSpPr/>
          <p:nvPr/>
        </p:nvCxnSpPr>
        <p:spPr>
          <a:xfrm flipV="1">
            <a:off x="1187624" y="4437112"/>
            <a:ext cx="936104" cy="1396188"/>
          </a:xfrm>
          <a:prstGeom prst="straightConnector1">
            <a:avLst/>
          </a:prstGeom>
          <a:ln w="50800">
            <a:solidFill>
              <a:srgbClr val="00B05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9234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499992" y="2348880"/>
            <a:ext cx="4105275" cy="335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025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63888" y="2204864"/>
            <a:ext cx="4181475" cy="415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2689" name="标题 1"/>
          <p:cNvSpPr>
            <a:spLocks noGrp="1"/>
          </p:cNvSpPr>
          <p:nvPr>
            <p:ph type="title" idx="4294967295"/>
          </p:nvPr>
        </p:nvSpPr>
        <p:spPr>
          <a:xfrm>
            <a:off x="0" y="274638"/>
            <a:ext cx="9036050" cy="1143000"/>
          </a:xfrm>
        </p:spPr>
        <p:txBody>
          <a:bodyPr/>
          <a:lstStyle/>
          <a:p>
            <a:pPr algn="l" eaLnBrk="1" hangingPunct="1"/>
            <a:r>
              <a:rPr lang="en-US" altLang="zh-CN" dirty="0" smtClean="0">
                <a:solidFill>
                  <a:srgbClr val="00B050"/>
                </a:solidFill>
              </a:rPr>
              <a:t>Detection for General Graph</a:t>
            </a:r>
            <a:endParaRPr lang="zh-CN" altLang="en-US" dirty="0" smtClean="0">
              <a:solidFill>
                <a:srgbClr val="00B050"/>
              </a:solidFill>
            </a:endParaRPr>
          </a:p>
        </p:txBody>
      </p:sp>
      <p:sp>
        <p:nvSpPr>
          <p:cNvPr id="242692" name="AutoShape 5" descr="9k="/>
          <p:cNvSpPr>
            <a:spLocks noChangeAspect="1" noChangeArrowheads="1"/>
          </p:cNvSpPr>
          <p:nvPr/>
        </p:nvSpPr>
        <p:spPr bwMode="auto">
          <a:xfrm>
            <a:off x="3524250" y="2338388"/>
            <a:ext cx="2095500" cy="2181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2693" name="AutoShape 6" descr="9k="/>
          <p:cNvSpPr>
            <a:spLocks noChangeAspect="1" noChangeArrowheads="1"/>
          </p:cNvSpPr>
          <p:nvPr/>
        </p:nvSpPr>
        <p:spPr bwMode="auto">
          <a:xfrm>
            <a:off x="0" y="0"/>
            <a:ext cx="2095500" cy="2181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2694" name="AutoShape 7" descr="9k=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4" name="内容占位符 2"/>
          <p:cNvSpPr txBox="1">
            <a:spLocks/>
          </p:cNvSpPr>
          <p:nvPr/>
        </p:nvSpPr>
        <p:spPr bwMode="auto">
          <a:xfrm>
            <a:off x="251520" y="1600200"/>
            <a:ext cx="889248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altLang="zh-CN" sz="3200" dirty="0" smtClean="0">
                <a:latin typeface="+mn-lt"/>
                <a:ea typeface="+mn-ea"/>
              </a:rPr>
              <a:t>Newman-Watts small world (</a:t>
            </a:r>
            <a:r>
              <a:rPr lang="en-US" altLang="zh-CN" sz="3200" i="1" dirty="0" smtClean="0">
                <a:latin typeface="+mn-lt"/>
                <a:ea typeface="+mn-ea"/>
              </a:rPr>
              <a:t>N=50, K=20, m0=4, p=0.4</a:t>
            </a:r>
            <a:r>
              <a:rPr lang="en-US" altLang="zh-CN" sz="3200" dirty="0" smtClean="0">
                <a:latin typeface="+mn-lt"/>
                <a:ea typeface="+mn-ea"/>
              </a:rPr>
              <a:t>)</a:t>
            </a:r>
            <a:endParaRPr lang="en-US" altLang="zh-CN" sz="3200" dirty="0" smtClean="0">
              <a:latin typeface="+mn-lt"/>
              <a:ea typeface="+mn-ea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kumimoji="0" lang="en-US" altLang="zh-CN" sz="3200" b="0" u="none" strike="noStrike" kern="1200" cap="none" spc="0" normalizeH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lang="en-US" altLang="zh-CN" sz="3200" dirty="0" smtClean="0">
              <a:latin typeface="+mn-lt"/>
              <a:ea typeface="+mn-ea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kumimoji="0" lang="en-US" altLang="zh-CN" sz="3200" b="0" u="none" strike="noStrike" kern="1200" cap="none" spc="0" normalizeH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67544" y="3068960"/>
            <a:ext cx="252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Actual Rumor Source</a:t>
            </a:r>
            <a:endParaRPr lang="en-US" dirty="0"/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2195736" y="3429000"/>
            <a:ext cx="5256584" cy="504056"/>
          </a:xfrm>
          <a:prstGeom prst="straightConnector1">
            <a:avLst/>
          </a:prstGeom>
          <a:ln w="5080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539552" y="4869160"/>
            <a:ext cx="252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Rumor Center</a:t>
            </a:r>
            <a:endParaRPr lang="en-US" dirty="0"/>
          </a:p>
        </p:txBody>
      </p:sp>
      <p:cxnSp>
        <p:nvCxnSpPr>
          <p:cNvPr id="24" name="Straight Arrow Connector 23"/>
          <p:cNvCxnSpPr/>
          <p:nvPr/>
        </p:nvCxnSpPr>
        <p:spPr>
          <a:xfrm flipV="1">
            <a:off x="2123728" y="4941168"/>
            <a:ext cx="5184576" cy="216024"/>
          </a:xfrm>
          <a:prstGeom prst="straightConnector1">
            <a:avLst/>
          </a:prstGeom>
          <a:ln w="50800">
            <a:solidFill>
              <a:srgbClr val="00B05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0259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-1016" y="6190017"/>
            <a:ext cx="9145016" cy="667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03648" y="2924944"/>
            <a:ext cx="2669307" cy="26510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2689" name="标题 1"/>
          <p:cNvSpPr>
            <a:spLocks noGrp="1"/>
          </p:cNvSpPr>
          <p:nvPr>
            <p:ph type="title" idx="4294967295"/>
          </p:nvPr>
        </p:nvSpPr>
        <p:spPr>
          <a:xfrm>
            <a:off x="0" y="274638"/>
            <a:ext cx="9036050" cy="1143000"/>
          </a:xfrm>
        </p:spPr>
        <p:txBody>
          <a:bodyPr/>
          <a:lstStyle/>
          <a:p>
            <a:pPr algn="l" eaLnBrk="1" hangingPunct="1"/>
            <a:r>
              <a:rPr lang="en-US" altLang="zh-CN" dirty="0" smtClean="0">
                <a:solidFill>
                  <a:srgbClr val="00B050"/>
                </a:solidFill>
              </a:rPr>
              <a:t>Detection for General Graph</a:t>
            </a:r>
            <a:endParaRPr lang="zh-CN" altLang="en-US" dirty="0" smtClean="0">
              <a:solidFill>
                <a:srgbClr val="00B050"/>
              </a:solidFill>
            </a:endParaRPr>
          </a:p>
        </p:txBody>
      </p:sp>
      <p:sp>
        <p:nvSpPr>
          <p:cNvPr id="242692" name="AutoShape 5" descr="9k="/>
          <p:cNvSpPr>
            <a:spLocks noChangeAspect="1" noChangeArrowheads="1"/>
          </p:cNvSpPr>
          <p:nvPr/>
        </p:nvSpPr>
        <p:spPr bwMode="auto">
          <a:xfrm>
            <a:off x="2588147" y="3313629"/>
            <a:ext cx="1365050" cy="14208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2693" name="AutoShape 6" descr="9k="/>
          <p:cNvSpPr>
            <a:spLocks noChangeAspect="1" noChangeArrowheads="1"/>
          </p:cNvSpPr>
          <p:nvPr/>
        </p:nvSpPr>
        <p:spPr bwMode="auto">
          <a:xfrm>
            <a:off x="0" y="0"/>
            <a:ext cx="2095500" cy="2181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2694" name="AutoShape 7" descr="9k=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4" name="内容占位符 2"/>
          <p:cNvSpPr txBox="1">
            <a:spLocks/>
          </p:cNvSpPr>
          <p:nvPr/>
        </p:nvSpPr>
        <p:spPr bwMode="auto">
          <a:xfrm>
            <a:off x="251520" y="1600200"/>
            <a:ext cx="889248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altLang="zh-CN" sz="3200" dirty="0" smtClean="0">
                <a:latin typeface="+mn-lt"/>
                <a:ea typeface="+mn-ea"/>
              </a:rPr>
              <a:t>Newman-Watts small world graph</a:t>
            </a:r>
            <a:endParaRPr lang="en-US" altLang="zh-CN" sz="3200" dirty="0" smtClean="0">
              <a:latin typeface="+mn-lt"/>
              <a:ea typeface="+mn-ea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kumimoji="0" lang="en-US" altLang="zh-CN" sz="3200" b="0" u="none" strike="noStrike" kern="1200" cap="none" spc="0" normalizeH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lang="en-US" altLang="zh-CN" sz="3200" dirty="0" smtClean="0">
              <a:latin typeface="+mn-lt"/>
              <a:ea typeface="+mn-ea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kumimoji="0" lang="en-US" altLang="zh-CN" sz="3200" b="0" u="none" strike="noStrike" kern="1200" cap="none" spc="0" normalizeH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0" y="2420888"/>
            <a:ext cx="20162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Actual Rumor Source</a:t>
            </a:r>
            <a:endParaRPr lang="en-US" dirty="0"/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827584" y="2780928"/>
            <a:ext cx="2952328" cy="1296144"/>
          </a:xfrm>
          <a:prstGeom prst="straightConnector1">
            <a:avLst/>
          </a:prstGeom>
          <a:ln w="5080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0" y="5949280"/>
            <a:ext cx="25922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Rumor Center</a:t>
            </a:r>
            <a:endParaRPr lang="en-US" dirty="0"/>
          </a:p>
        </p:txBody>
      </p:sp>
      <p:cxnSp>
        <p:nvCxnSpPr>
          <p:cNvPr id="24" name="Straight Arrow Connector 23"/>
          <p:cNvCxnSpPr/>
          <p:nvPr/>
        </p:nvCxnSpPr>
        <p:spPr>
          <a:xfrm flipV="1">
            <a:off x="1187624" y="4725144"/>
            <a:ext cx="2592288" cy="1108156"/>
          </a:xfrm>
          <a:prstGeom prst="straightConnector1">
            <a:avLst/>
          </a:prstGeom>
          <a:ln w="50800">
            <a:solidFill>
              <a:srgbClr val="00B05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1282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995936" y="2204864"/>
            <a:ext cx="4801442" cy="37669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230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67944" y="2276872"/>
            <a:ext cx="3714923" cy="29051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2689" name="标题 1"/>
          <p:cNvSpPr>
            <a:spLocks noGrp="1"/>
          </p:cNvSpPr>
          <p:nvPr>
            <p:ph type="title" idx="4294967295"/>
          </p:nvPr>
        </p:nvSpPr>
        <p:spPr>
          <a:xfrm>
            <a:off x="0" y="274638"/>
            <a:ext cx="9036050" cy="1143000"/>
          </a:xfrm>
        </p:spPr>
        <p:txBody>
          <a:bodyPr/>
          <a:lstStyle/>
          <a:p>
            <a:pPr algn="l" eaLnBrk="1" hangingPunct="1"/>
            <a:r>
              <a:rPr lang="en-US" altLang="zh-CN" dirty="0" smtClean="0">
                <a:solidFill>
                  <a:srgbClr val="00B050"/>
                </a:solidFill>
              </a:rPr>
              <a:t>Detection for General Graph</a:t>
            </a:r>
            <a:endParaRPr lang="zh-CN" altLang="en-US" dirty="0" smtClean="0">
              <a:solidFill>
                <a:srgbClr val="00B050"/>
              </a:solidFill>
            </a:endParaRPr>
          </a:p>
        </p:txBody>
      </p:sp>
      <p:sp>
        <p:nvSpPr>
          <p:cNvPr id="242692" name="AutoShape 5" descr="9k="/>
          <p:cNvSpPr>
            <a:spLocks noChangeAspect="1" noChangeArrowheads="1"/>
          </p:cNvSpPr>
          <p:nvPr/>
        </p:nvSpPr>
        <p:spPr bwMode="auto">
          <a:xfrm>
            <a:off x="3524250" y="2338388"/>
            <a:ext cx="2095500" cy="2181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2693" name="AutoShape 6" descr="9k="/>
          <p:cNvSpPr>
            <a:spLocks noChangeAspect="1" noChangeArrowheads="1"/>
          </p:cNvSpPr>
          <p:nvPr/>
        </p:nvSpPr>
        <p:spPr bwMode="auto">
          <a:xfrm>
            <a:off x="0" y="0"/>
            <a:ext cx="2095500" cy="2181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2694" name="AutoShape 7" descr="9k=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4" name="内容占位符 2"/>
          <p:cNvSpPr txBox="1">
            <a:spLocks/>
          </p:cNvSpPr>
          <p:nvPr/>
        </p:nvSpPr>
        <p:spPr bwMode="auto">
          <a:xfrm>
            <a:off x="251520" y="1600200"/>
            <a:ext cx="889248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altLang="zh-CN" sz="3200" dirty="0" err="1" smtClean="0">
                <a:latin typeface="+mn-lt"/>
                <a:ea typeface="+mn-ea"/>
              </a:rPr>
              <a:t>Barabasi</a:t>
            </a:r>
            <a:r>
              <a:rPr lang="en-US" altLang="zh-CN" sz="3200" dirty="0" smtClean="0">
                <a:latin typeface="+mn-lt"/>
                <a:ea typeface="+mn-ea"/>
              </a:rPr>
              <a:t>-Albert scale-free graph (</a:t>
            </a:r>
            <a:r>
              <a:rPr lang="en-US" altLang="zh-CN" sz="3200" i="1" dirty="0" smtClean="0">
                <a:latin typeface="+mn-lt"/>
                <a:ea typeface="+mn-ea"/>
              </a:rPr>
              <a:t>N=50, K=20, m0=4,m=2</a:t>
            </a:r>
            <a:r>
              <a:rPr lang="en-US" altLang="zh-CN" sz="3200" dirty="0" smtClean="0">
                <a:latin typeface="+mn-lt"/>
                <a:ea typeface="+mn-ea"/>
              </a:rPr>
              <a:t>)</a:t>
            </a:r>
            <a:endParaRPr lang="en-US" altLang="zh-CN" sz="3200" dirty="0" smtClean="0">
              <a:latin typeface="+mn-lt"/>
              <a:ea typeface="+mn-ea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kumimoji="0" lang="en-US" altLang="zh-CN" sz="3200" b="0" u="none" strike="noStrike" kern="1200" cap="none" spc="0" normalizeH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lang="en-US" altLang="zh-CN" sz="3200" dirty="0" smtClean="0">
              <a:latin typeface="+mn-lt"/>
              <a:ea typeface="+mn-ea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kumimoji="0" lang="en-US" altLang="zh-CN" sz="3200" b="0" u="none" strike="noStrike" kern="1200" cap="none" spc="0" normalizeH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67544" y="3068960"/>
            <a:ext cx="252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Actual Rumor Source</a:t>
            </a:r>
            <a:endParaRPr lang="en-US" dirty="0"/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2195736" y="3429000"/>
            <a:ext cx="3672408" cy="144016"/>
          </a:xfrm>
          <a:prstGeom prst="straightConnector1">
            <a:avLst/>
          </a:prstGeom>
          <a:ln w="5080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539552" y="4869160"/>
            <a:ext cx="252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Rumor Center</a:t>
            </a:r>
            <a:endParaRPr lang="en-US" dirty="0"/>
          </a:p>
        </p:txBody>
      </p:sp>
      <p:cxnSp>
        <p:nvCxnSpPr>
          <p:cNvPr id="24" name="Straight Arrow Connector 23"/>
          <p:cNvCxnSpPr/>
          <p:nvPr/>
        </p:nvCxnSpPr>
        <p:spPr>
          <a:xfrm flipV="1">
            <a:off x="2123728" y="3789040"/>
            <a:ext cx="3744416" cy="1368152"/>
          </a:xfrm>
          <a:prstGeom prst="straightConnector1">
            <a:avLst/>
          </a:prstGeom>
          <a:ln w="50800">
            <a:solidFill>
              <a:srgbClr val="00B05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230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5311412"/>
            <a:ext cx="9144000" cy="1546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33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91681" y="3603511"/>
            <a:ext cx="3096344" cy="24214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2689" name="标题 1"/>
          <p:cNvSpPr>
            <a:spLocks noGrp="1"/>
          </p:cNvSpPr>
          <p:nvPr>
            <p:ph type="title" idx="4294967295"/>
          </p:nvPr>
        </p:nvSpPr>
        <p:spPr>
          <a:xfrm>
            <a:off x="0" y="274638"/>
            <a:ext cx="9036050" cy="1143000"/>
          </a:xfrm>
        </p:spPr>
        <p:txBody>
          <a:bodyPr/>
          <a:lstStyle/>
          <a:p>
            <a:pPr algn="l" eaLnBrk="1" hangingPunct="1"/>
            <a:r>
              <a:rPr lang="en-US" altLang="zh-CN" dirty="0" smtClean="0">
                <a:solidFill>
                  <a:srgbClr val="00B050"/>
                </a:solidFill>
              </a:rPr>
              <a:t>Detection for General Graph</a:t>
            </a:r>
            <a:endParaRPr lang="zh-CN" altLang="en-US" dirty="0" smtClean="0">
              <a:solidFill>
                <a:srgbClr val="00B050"/>
              </a:solidFill>
            </a:endParaRPr>
          </a:p>
        </p:txBody>
      </p:sp>
      <p:sp>
        <p:nvSpPr>
          <p:cNvPr id="242692" name="AutoShape 5" descr="9k="/>
          <p:cNvSpPr>
            <a:spLocks noChangeAspect="1" noChangeArrowheads="1"/>
          </p:cNvSpPr>
          <p:nvPr/>
        </p:nvSpPr>
        <p:spPr bwMode="auto">
          <a:xfrm>
            <a:off x="2588147" y="3313629"/>
            <a:ext cx="1365050" cy="14208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2693" name="AutoShape 6" descr="9k="/>
          <p:cNvSpPr>
            <a:spLocks noChangeAspect="1" noChangeArrowheads="1"/>
          </p:cNvSpPr>
          <p:nvPr/>
        </p:nvSpPr>
        <p:spPr bwMode="auto">
          <a:xfrm>
            <a:off x="0" y="0"/>
            <a:ext cx="2095500" cy="2181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2694" name="AutoShape 7" descr="9k=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4" name="内容占位符 2"/>
          <p:cNvSpPr txBox="1">
            <a:spLocks/>
          </p:cNvSpPr>
          <p:nvPr/>
        </p:nvSpPr>
        <p:spPr bwMode="auto">
          <a:xfrm>
            <a:off x="251520" y="1600200"/>
            <a:ext cx="889248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altLang="zh-CN" sz="3200" dirty="0" err="1" smtClean="0">
                <a:latin typeface="+mn-lt"/>
                <a:ea typeface="+mn-ea"/>
              </a:rPr>
              <a:t>Barabasi</a:t>
            </a:r>
            <a:r>
              <a:rPr lang="en-US" altLang="zh-CN" sz="3200" dirty="0" smtClean="0">
                <a:latin typeface="+mn-lt"/>
                <a:ea typeface="+mn-ea"/>
              </a:rPr>
              <a:t>-Albert scale free graph</a:t>
            </a:r>
            <a:endParaRPr lang="en-US" altLang="zh-CN" sz="3200" dirty="0" smtClean="0">
              <a:latin typeface="+mn-lt"/>
              <a:ea typeface="+mn-ea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kumimoji="0" lang="en-US" altLang="zh-CN" sz="3200" b="0" u="none" strike="noStrike" kern="1200" cap="none" spc="0" normalizeH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lang="en-US" altLang="zh-CN" sz="3200" dirty="0" smtClean="0">
              <a:latin typeface="+mn-lt"/>
              <a:ea typeface="+mn-ea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kumimoji="0" lang="en-US" altLang="zh-CN" sz="3200" b="0" u="none" strike="noStrike" kern="1200" cap="none" spc="0" normalizeH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0" y="2420888"/>
            <a:ext cx="20162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Actual Rumor Source</a:t>
            </a:r>
            <a:endParaRPr lang="en-US" dirty="0"/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827584" y="2780928"/>
            <a:ext cx="2376264" cy="1872208"/>
          </a:xfrm>
          <a:prstGeom prst="straightConnector1">
            <a:avLst/>
          </a:prstGeom>
          <a:ln w="5080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0" y="5949280"/>
            <a:ext cx="25922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Rumor Center</a:t>
            </a:r>
            <a:endParaRPr lang="en-US" dirty="0"/>
          </a:p>
        </p:txBody>
      </p:sp>
      <p:cxnSp>
        <p:nvCxnSpPr>
          <p:cNvPr id="24" name="Straight Arrow Connector 23"/>
          <p:cNvCxnSpPr/>
          <p:nvPr/>
        </p:nvCxnSpPr>
        <p:spPr>
          <a:xfrm flipV="1">
            <a:off x="1187624" y="4941168"/>
            <a:ext cx="1872208" cy="892132"/>
          </a:xfrm>
          <a:prstGeom prst="straightConnector1">
            <a:avLst/>
          </a:prstGeom>
          <a:ln w="50800">
            <a:solidFill>
              <a:srgbClr val="00B05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333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57967" y="2492896"/>
            <a:ext cx="4206521" cy="35283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361" name="标题 6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algn="l" eaLnBrk="1" hangingPunct="1"/>
            <a:r>
              <a:rPr lang="en-US" altLang="zh-CN" sz="4000" smtClean="0">
                <a:solidFill>
                  <a:srgbClr val="00B050"/>
                </a:solidFill>
              </a:rPr>
              <a:t>Extensions</a:t>
            </a:r>
          </a:p>
        </p:txBody>
      </p:sp>
      <p:sp>
        <p:nvSpPr>
          <p:cNvPr id="6" name="内容占位符 7"/>
          <p:cNvSpPr txBox="1">
            <a:spLocks/>
          </p:cNvSpPr>
          <p:nvPr/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n"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Detection with Multiple Observations</a:t>
            </a: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n"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How many observations to take?</a:t>
            </a: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n"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 Observations more than double the </a:t>
            </a:r>
            <a:r>
              <a:rPr kumimoji="0" lang="en-US" altLang="zh-CN" sz="28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detectability</a:t>
            </a:r>
            <a:r>
              <a:rPr kumimoji="0" lang="en-US" altLang="zh-CN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performance of a single observation</a:t>
            </a: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n"/>
              <a:tabLst/>
              <a:defRPr/>
            </a:pPr>
            <a:endParaRPr kumimoji="0" lang="en-US" altLang="zh-CN" sz="2800" b="1" i="0" u="none" strike="noStrike" kern="1200" cap="none" spc="0" normalizeH="0" baseline="0" noProof="0" dirty="0" smtClean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n"/>
              <a:tabLst/>
              <a:defRPr/>
            </a:pPr>
            <a:endParaRPr kumimoji="0" lang="en-US" altLang="zh-CN" sz="2800" b="1" i="0" u="none" strike="noStrike" kern="1200" cap="none" spc="0" normalizeH="0" baseline="0" noProof="0" dirty="0" smtClean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n"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Open Questions</a:t>
            </a: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n"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General graph detection</a:t>
            </a: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n"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How good or how bad is the Breadth-first Search Heuristic?</a:t>
            </a: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4067944" y="3717032"/>
            <a:ext cx="46799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dirty="0">
                <a:latin typeface="Calibri" pitchFamily="34" charset="0"/>
              </a:rPr>
              <a:t>Zhao, Dong, Zhang and Tan</a:t>
            </a:r>
          </a:p>
          <a:p>
            <a:r>
              <a:rPr lang="en-US" altLang="zh-CN" dirty="0" smtClean="0">
                <a:latin typeface="Calibri" pitchFamily="34" charset="0"/>
              </a:rPr>
              <a:t>ACM SIGMETRICS </a:t>
            </a:r>
            <a:r>
              <a:rPr lang="en-US" altLang="zh-CN" dirty="0">
                <a:latin typeface="Calibri" pitchFamily="34" charset="0"/>
              </a:rPr>
              <a:t>2014</a:t>
            </a:r>
            <a:endParaRPr lang="zh-CN" altLang="en-US" dirty="0"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97" name="标题 6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algn="l" eaLnBrk="1" hangingPunct="1"/>
            <a:r>
              <a:rPr lang="en-US" altLang="zh-CN" sz="4000" dirty="0" smtClean="0">
                <a:solidFill>
                  <a:srgbClr val="00B050"/>
                </a:solidFill>
              </a:rPr>
              <a:t>Extensions</a:t>
            </a:r>
            <a:endParaRPr lang="zh-CN" altLang="en-US" sz="4000" dirty="0" smtClean="0">
              <a:solidFill>
                <a:srgbClr val="00B050"/>
              </a:solidFill>
            </a:endParaRPr>
          </a:p>
        </p:txBody>
      </p:sp>
      <p:sp>
        <p:nvSpPr>
          <p:cNvPr id="208898" name="内容占位符 7"/>
          <p:cNvSpPr>
            <a:spLocks noGrp="1"/>
          </p:cNvSpPr>
          <p:nvPr>
            <p:ph idx="4294967295"/>
          </p:nvPr>
        </p:nvSpPr>
        <p:spPr>
          <a:xfrm>
            <a:off x="457200" y="1268760"/>
            <a:ext cx="8507288" cy="4857403"/>
          </a:xfrm>
        </p:spPr>
        <p:txBody>
          <a:bodyPr/>
          <a:lstStyle/>
          <a:p>
            <a:pPr eaLnBrk="1" hangingPunct="1">
              <a:buFont typeface="Wingdings" pitchFamily="2" charset="2"/>
              <a:buChar char="n"/>
            </a:pPr>
            <a:r>
              <a:rPr lang="en-US" altLang="zh-CN" b="1" dirty="0" smtClean="0">
                <a:solidFill>
                  <a:srgbClr val="0070C0"/>
                </a:solidFill>
              </a:rPr>
              <a:t>Centrality in Social Network Analysis</a:t>
            </a:r>
          </a:p>
          <a:p>
            <a:pPr lvl="1" eaLnBrk="1" hangingPunct="1">
              <a:buFont typeface="Wingdings" pitchFamily="2" charset="2"/>
              <a:buChar char="n"/>
            </a:pPr>
            <a:r>
              <a:rPr lang="en-US" altLang="zh-CN" b="1" dirty="0" smtClean="0">
                <a:solidFill>
                  <a:srgbClr val="0070C0"/>
                </a:solidFill>
              </a:rPr>
              <a:t> Degree</a:t>
            </a:r>
          </a:p>
          <a:p>
            <a:pPr lvl="1" eaLnBrk="1" hangingPunct="1">
              <a:buFont typeface="Wingdings" pitchFamily="2" charset="2"/>
              <a:buChar char="n"/>
            </a:pPr>
            <a:r>
              <a:rPr lang="en-US" altLang="zh-CN" b="1" dirty="0" smtClean="0">
                <a:solidFill>
                  <a:srgbClr val="0070C0"/>
                </a:solidFill>
              </a:rPr>
              <a:t> Distance</a:t>
            </a:r>
          </a:p>
          <a:p>
            <a:pPr lvl="1" eaLnBrk="1" hangingPunct="1">
              <a:buFont typeface="Wingdings" pitchFamily="2" charset="2"/>
              <a:buChar char="n"/>
            </a:pPr>
            <a:r>
              <a:rPr lang="en-US" altLang="zh-CN" b="1" dirty="0" smtClean="0">
                <a:solidFill>
                  <a:srgbClr val="0070C0"/>
                </a:solidFill>
              </a:rPr>
              <a:t> </a:t>
            </a:r>
            <a:r>
              <a:rPr lang="en-US" altLang="zh-CN" b="1" dirty="0" err="1" smtClean="0">
                <a:solidFill>
                  <a:srgbClr val="0070C0"/>
                </a:solidFill>
              </a:rPr>
              <a:t>Betweenness</a:t>
            </a:r>
            <a:r>
              <a:rPr lang="en-US" altLang="zh-CN" b="1" dirty="0" smtClean="0">
                <a:solidFill>
                  <a:srgbClr val="0070C0"/>
                </a:solidFill>
              </a:rPr>
              <a:t> </a:t>
            </a:r>
          </a:p>
          <a:p>
            <a:pPr lvl="1" eaLnBrk="1" hangingPunct="1">
              <a:buFont typeface="Wingdings" pitchFamily="2" charset="2"/>
              <a:buChar char="n"/>
            </a:pPr>
            <a:r>
              <a:rPr lang="en-US" altLang="zh-CN" b="1" dirty="0" smtClean="0">
                <a:solidFill>
                  <a:srgbClr val="0070C0"/>
                </a:solidFill>
              </a:rPr>
              <a:t> Eigenvector</a:t>
            </a:r>
          </a:p>
          <a:p>
            <a:pPr lvl="1" eaLnBrk="1" hangingPunct="1">
              <a:buFont typeface="Wingdings" pitchFamily="2" charset="2"/>
              <a:buChar char="n"/>
            </a:pPr>
            <a:r>
              <a:rPr lang="en-US" altLang="zh-CN" b="1" dirty="0" smtClean="0">
                <a:solidFill>
                  <a:srgbClr val="0070C0"/>
                </a:solidFill>
              </a:rPr>
              <a:t> …etc</a:t>
            </a:r>
          </a:p>
          <a:p>
            <a:pPr eaLnBrk="1" hangingPunct="1">
              <a:buFont typeface="Wingdings" pitchFamily="2" charset="2"/>
              <a:buChar char="n"/>
            </a:pPr>
            <a:r>
              <a:rPr lang="en-US" altLang="zh-CN" b="1" dirty="0" smtClean="0">
                <a:solidFill>
                  <a:srgbClr val="0070C0"/>
                </a:solidFill>
              </a:rPr>
              <a:t> Center in Graph Theory</a:t>
            </a:r>
          </a:p>
          <a:p>
            <a:pPr lvl="1" eaLnBrk="1" hangingPunct="1">
              <a:buFont typeface="Wingdings" pitchFamily="2" charset="2"/>
              <a:buChar char="n"/>
            </a:pPr>
            <a:r>
              <a:rPr lang="en-US" altLang="zh-CN" b="1" dirty="0" smtClean="0">
                <a:solidFill>
                  <a:srgbClr val="0070C0"/>
                </a:solidFill>
              </a:rPr>
              <a:t>Mass, Jordan</a:t>
            </a:r>
          </a:p>
          <a:p>
            <a:pPr eaLnBrk="1" hangingPunct="1">
              <a:buFont typeface="Wingdings" pitchFamily="2" charset="2"/>
              <a:buChar char="n"/>
            </a:pPr>
            <a:r>
              <a:rPr lang="en-US" altLang="zh-CN" b="1" dirty="0" smtClean="0">
                <a:solidFill>
                  <a:srgbClr val="0070C0"/>
                </a:solidFill>
              </a:rPr>
              <a:t>General unifying link still missing</a:t>
            </a:r>
          </a:p>
          <a:p>
            <a:pPr lvl="1" eaLnBrk="1" hangingPunct="1">
              <a:buFont typeface="Wingdings" pitchFamily="2" charset="2"/>
              <a:buChar char="n"/>
            </a:pPr>
            <a:r>
              <a:rPr lang="en-US" altLang="zh-CN" b="1" dirty="0" smtClean="0">
                <a:solidFill>
                  <a:srgbClr val="0070C0"/>
                </a:solidFill>
              </a:rPr>
              <a:t> Jordan center not equal to mass center in general</a:t>
            </a:r>
          </a:p>
          <a:p>
            <a:pPr lvl="1" eaLnBrk="1" hangingPunct="1">
              <a:buFont typeface="Wingdings" pitchFamily="2" charset="2"/>
              <a:buChar char="n"/>
            </a:pPr>
            <a:endParaRPr lang="en-US" altLang="zh-CN" b="1" dirty="0" smtClean="0">
              <a:solidFill>
                <a:srgbClr val="0070C0"/>
              </a:solidFill>
            </a:endParaRPr>
          </a:p>
          <a:p>
            <a:pPr lvl="1" eaLnBrk="1" hangingPunct="1">
              <a:buNone/>
            </a:pPr>
            <a:r>
              <a:rPr lang="en-US" altLang="zh-CN" b="1" dirty="0" smtClean="0">
                <a:solidFill>
                  <a:srgbClr val="0070C0"/>
                </a:solidFill>
              </a:rPr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409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altLang="zh-CN" sz="4000" dirty="0" smtClean="0">
                <a:solidFill>
                  <a:srgbClr val="00B050"/>
                </a:solidFill>
              </a:rPr>
              <a:t>Data Mining and Network Forensics</a:t>
            </a:r>
            <a:endParaRPr lang="zh-CN" altLang="en-US" sz="4000" dirty="0" smtClean="0">
              <a:solidFill>
                <a:srgbClr val="00B050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67544" y="1412776"/>
            <a:ext cx="8229600" cy="4525963"/>
          </a:xfrm>
        </p:spPr>
        <p:txBody>
          <a:bodyPr/>
          <a:lstStyle/>
          <a:p>
            <a:r>
              <a:rPr lang="en-US" dirty="0" smtClean="0"/>
              <a:t>Forensics in Online social networks</a:t>
            </a:r>
            <a:endParaRPr lang="en-US" dirty="0"/>
          </a:p>
        </p:txBody>
      </p:sp>
      <p:sp>
        <p:nvSpPr>
          <p:cNvPr id="5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111832" y="7186267"/>
            <a:ext cx="1161826" cy="365125"/>
          </a:xfrm>
        </p:spPr>
        <p:txBody>
          <a:bodyPr/>
          <a:lstStyle/>
          <a:p>
            <a:fld id="{28D3BCA4-C9D7-4CC2-8E8E-278336444874}" type="slidenum">
              <a:rPr lang="en-GB" smtClean="0"/>
              <a:pPr/>
              <a:t>87</a:t>
            </a:fld>
            <a:endParaRPr lang="en-GB" dirty="0"/>
          </a:p>
        </p:txBody>
      </p:sp>
      <p:pic>
        <p:nvPicPr>
          <p:cNvPr id="7" name="Picture 2" descr="Facebook.sv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492896"/>
            <a:ext cx="2095500" cy="79057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http://rs.sinahk.net/wb/i/120607/weibo_logo_04.gi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4941168"/>
            <a:ext cx="2381479" cy="100811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LinkedI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4149080"/>
            <a:ext cx="2468858" cy="59851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 descr="Twitter bird logo 2012.sv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920" y="2492896"/>
            <a:ext cx="1240532" cy="100483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7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256" y="2708920"/>
            <a:ext cx="1237888" cy="1237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250"/>
                            </p:stCondLst>
                            <p:childTnLst>
                              <p:par>
                                <p:cTn id="18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6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7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8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9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0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1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3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250"/>
                            </p:stCondLst>
                            <p:childTnLst>
                              <p:par>
                                <p:cTn id="3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409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altLang="zh-CN" sz="4000" dirty="0" smtClean="0">
                <a:solidFill>
                  <a:srgbClr val="00B050"/>
                </a:solidFill>
              </a:rPr>
              <a:t>Data Mining and Network Forensics</a:t>
            </a:r>
            <a:endParaRPr lang="zh-CN" altLang="en-US" sz="4000" dirty="0" smtClean="0">
              <a:solidFill>
                <a:srgbClr val="00B050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67544" y="1412776"/>
            <a:ext cx="8229600" cy="4525963"/>
          </a:xfrm>
        </p:spPr>
        <p:txBody>
          <a:bodyPr/>
          <a:lstStyle/>
          <a:p>
            <a:r>
              <a:rPr lang="en-US" dirty="0" smtClean="0"/>
              <a:t>Many interactions over online social networks that are recorded and available from API service to glimpse social relationship of users</a:t>
            </a:r>
          </a:p>
          <a:p>
            <a:r>
              <a:rPr lang="en-US" dirty="0" smtClean="0"/>
              <a:t>Provide </a:t>
            </a:r>
            <a:r>
              <a:rPr lang="en-US" dirty="0" smtClean="0"/>
              <a:t>clues for rumor source detection and other cyber-security forensics algorithms</a:t>
            </a:r>
          </a:p>
          <a:p>
            <a:r>
              <a:rPr lang="en-US" dirty="0" smtClean="0"/>
              <a:t>How to even obtain a single snapshot observation of the graph?</a:t>
            </a:r>
            <a:endParaRPr lang="en-US" dirty="0" smtClean="0"/>
          </a:p>
          <a:p>
            <a:r>
              <a:rPr lang="en-US" dirty="0" smtClean="0"/>
              <a:t>Bridge deep gulf between theory and practice</a:t>
            </a:r>
          </a:p>
          <a:p>
            <a:pPr lvl="1"/>
            <a:r>
              <a:rPr lang="en-US" dirty="0" smtClean="0"/>
              <a:t>There is nothing more practical than a good theory!</a:t>
            </a:r>
            <a:endParaRPr lang="en-US" dirty="0"/>
          </a:p>
        </p:txBody>
      </p:sp>
      <p:sp>
        <p:nvSpPr>
          <p:cNvPr id="5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111832" y="7186267"/>
            <a:ext cx="1161826" cy="365125"/>
          </a:xfrm>
        </p:spPr>
        <p:txBody>
          <a:bodyPr/>
          <a:lstStyle/>
          <a:p>
            <a:fld id="{28D3BCA4-C9D7-4CC2-8E8E-278336444874}" type="slidenum">
              <a:rPr lang="en-GB" smtClean="0"/>
              <a:pPr/>
              <a:t>88</a:t>
            </a:fld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409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altLang="zh-CN" sz="4000" dirty="0" err="1" smtClean="0">
                <a:solidFill>
                  <a:srgbClr val="00B050"/>
                </a:solidFill>
              </a:rPr>
              <a:t>Facebook</a:t>
            </a:r>
            <a:r>
              <a:rPr lang="en-US" altLang="zh-CN" sz="4000" dirty="0" smtClean="0">
                <a:solidFill>
                  <a:srgbClr val="00B050"/>
                </a:solidFill>
              </a:rPr>
              <a:t> Graph</a:t>
            </a:r>
            <a:endParaRPr lang="zh-CN" altLang="en-US" sz="4000" dirty="0" smtClean="0">
              <a:solidFill>
                <a:srgbClr val="00B050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67544" y="1412776"/>
            <a:ext cx="8229600" cy="4525963"/>
          </a:xfrm>
        </p:spPr>
        <p:txBody>
          <a:bodyPr/>
          <a:lstStyle/>
          <a:p>
            <a:r>
              <a:rPr lang="en-US" dirty="0" smtClean="0"/>
              <a:t>Enables application to read/write on </a:t>
            </a:r>
            <a:r>
              <a:rPr lang="en-US" dirty="0" err="1" smtClean="0"/>
              <a:t>Facebook</a:t>
            </a:r>
            <a:r>
              <a:rPr lang="en-US" dirty="0" smtClean="0"/>
              <a:t> social graph</a:t>
            </a:r>
            <a:endParaRPr lang="en-US" dirty="0"/>
          </a:p>
        </p:txBody>
      </p:sp>
      <p:sp>
        <p:nvSpPr>
          <p:cNvPr id="5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111832" y="7186267"/>
            <a:ext cx="1161826" cy="365125"/>
          </a:xfrm>
        </p:spPr>
        <p:txBody>
          <a:bodyPr/>
          <a:lstStyle/>
          <a:p>
            <a:fld id="{28D3BCA4-C9D7-4CC2-8E8E-278336444874}" type="slidenum">
              <a:rPr lang="en-GB" smtClean="0"/>
              <a:pPr/>
              <a:t>89</a:t>
            </a:fld>
            <a:endParaRPr lang="en-GB" dirty="0"/>
          </a:p>
        </p:txBody>
      </p:sp>
      <p:pic>
        <p:nvPicPr>
          <p:cNvPr id="6" name="Picture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31640" y="2636912"/>
            <a:ext cx="7056784" cy="403244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标题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algn="l" eaLnBrk="1" hangingPunct="1"/>
            <a:r>
              <a:rPr lang="en-US" altLang="zh-CN" sz="4000" smtClean="0">
                <a:solidFill>
                  <a:srgbClr val="00B050"/>
                </a:solidFill>
              </a:rPr>
              <a:t>Motivation</a:t>
            </a:r>
            <a:endParaRPr lang="zh-CN" altLang="en-US" sz="4000" smtClean="0">
              <a:solidFill>
                <a:srgbClr val="00B050"/>
              </a:solidFill>
            </a:endParaRPr>
          </a:p>
        </p:txBody>
      </p:sp>
      <p:sp>
        <p:nvSpPr>
          <p:cNvPr id="23554" name="TextBox 1"/>
          <p:cNvSpPr txBox="1">
            <a:spLocks noChangeArrowheads="1"/>
          </p:cNvSpPr>
          <p:nvPr/>
        </p:nvSpPr>
        <p:spPr bwMode="auto">
          <a:xfrm>
            <a:off x="134938" y="981075"/>
            <a:ext cx="8321675" cy="2827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>
            <a:spAutoFit/>
          </a:bodyPr>
          <a:lstStyle/>
          <a:p>
            <a:pPr>
              <a:lnSpc>
                <a:spcPts val="6000"/>
              </a:lnSpc>
              <a:tabLst>
                <a:tab pos="2527300" algn="l"/>
                <a:tab pos="3898900" algn="l"/>
              </a:tabLst>
            </a:pPr>
            <a:r>
              <a:rPr lang="en-US" altLang="zh-CN" sz="4900">
                <a:solidFill>
                  <a:srgbClr val="04617B"/>
                </a:solidFill>
                <a:latin typeface="Calibri" pitchFamily="34" charset="0"/>
              </a:rPr>
              <a:t>Reach of Online Social Networks </a:t>
            </a:r>
            <a:endParaRPr lang="en-US" altLang="zh-CN">
              <a:latin typeface="Calibri" pitchFamily="34" charset="0"/>
            </a:endParaRPr>
          </a:p>
          <a:p>
            <a:pPr>
              <a:lnSpc>
                <a:spcPts val="3000"/>
              </a:lnSpc>
              <a:tabLst>
                <a:tab pos="2527300" algn="l"/>
                <a:tab pos="3898900" algn="l"/>
              </a:tabLst>
            </a:pPr>
            <a:r>
              <a:rPr lang="en-US" altLang="zh-CN">
                <a:latin typeface="Calibri" pitchFamily="34" charset="0"/>
              </a:rPr>
              <a:t>	</a:t>
            </a:r>
            <a:endParaRPr lang="en-US" altLang="zh-CN" sz="1900">
              <a:solidFill>
                <a:srgbClr val="000000"/>
              </a:solidFill>
              <a:latin typeface="Constantia" pitchFamily="18" charset="0"/>
            </a:endParaRPr>
          </a:p>
          <a:p>
            <a:pPr>
              <a:lnSpc>
                <a:spcPts val="1000"/>
              </a:lnSpc>
              <a:tabLst>
                <a:tab pos="2527300" algn="l"/>
                <a:tab pos="3898900" algn="l"/>
              </a:tabLst>
            </a:pPr>
            <a:endParaRPr lang="en-US" altLang="zh-CN">
              <a:latin typeface="Calibri" pitchFamily="34" charset="0"/>
            </a:endParaRPr>
          </a:p>
          <a:p>
            <a:pPr>
              <a:lnSpc>
                <a:spcPts val="1000"/>
              </a:lnSpc>
              <a:tabLst>
                <a:tab pos="2527300" algn="l"/>
                <a:tab pos="3898900" algn="l"/>
              </a:tabLst>
            </a:pPr>
            <a:endParaRPr lang="en-US" altLang="zh-CN">
              <a:latin typeface="Calibri" pitchFamily="34" charset="0"/>
            </a:endParaRPr>
          </a:p>
          <a:p>
            <a:pPr>
              <a:lnSpc>
                <a:spcPts val="1000"/>
              </a:lnSpc>
              <a:tabLst>
                <a:tab pos="2527300" algn="l"/>
                <a:tab pos="3898900" algn="l"/>
              </a:tabLst>
            </a:pPr>
            <a:endParaRPr lang="en-US" altLang="zh-CN">
              <a:latin typeface="Calibri" pitchFamily="34" charset="0"/>
            </a:endParaRPr>
          </a:p>
          <a:p>
            <a:pPr>
              <a:lnSpc>
                <a:spcPts val="1000"/>
              </a:lnSpc>
              <a:tabLst>
                <a:tab pos="2527300" algn="l"/>
                <a:tab pos="3898900" algn="l"/>
              </a:tabLst>
            </a:pPr>
            <a:endParaRPr lang="en-US" altLang="zh-CN">
              <a:latin typeface="Calibri" pitchFamily="34" charset="0"/>
            </a:endParaRPr>
          </a:p>
          <a:p>
            <a:pPr>
              <a:lnSpc>
                <a:spcPts val="1000"/>
              </a:lnSpc>
              <a:tabLst>
                <a:tab pos="2527300" algn="l"/>
                <a:tab pos="3898900" algn="l"/>
              </a:tabLst>
            </a:pPr>
            <a:endParaRPr lang="en-US" altLang="zh-CN">
              <a:latin typeface="Calibri" pitchFamily="34" charset="0"/>
            </a:endParaRPr>
          </a:p>
          <a:p>
            <a:pPr>
              <a:lnSpc>
                <a:spcPts val="1000"/>
              </a:lnSpc>
              <a:tabLst>
                <a:tab pos="2527300" algn="l"/>
                <a:tab pos="3898900" algn="l"/>
              </a:tabLst>
            </a:pPr>
            <a:endParaRPr lang="en-US" altLang="zh-CN">
              <a:latin typeface="Calibri" pitchFamily="34" charset="0"/>
            </a:endParaRPr>
          </a:p>
          <a:p>
            <a:pPr>
              <a:lnSpc>
                <a:spcPts val="1000"/>
              </a:lnSpc>
              <a:tabLst>
                <a:tab pos="2527300" algn="l"/>
                <a:tab pos="3898900" algn="l"/>
              </a:tabLst>
            </a:pPr>
            <a:endParaRPr lang="en-US" altLang="zh-CN">
              <a:latin typeface="Calibri" pitchFamily="34" charset="0"/>
            </a:endParaRPr>
          </a:p>
          <a:p>
            <a:pPr>
              <a:lnSpc>
                <a:spcPts val="1000"/>
              </a:lnSpc>
              <a:tabLst>
                <a:tab pos="2527300" algn="l"/>
                <a:tab pos="3898900" algn="l"/>
              </a:tabLst>
            </a:pPr>
            <a:endParaRPr lang="en-US" altLang="zh-CN">
              <a:latin typeface="Calibri" pitchFamily="34" charset="0"/>
            </a:endParaRPr>
          </a:p>
          <a:p>
            <a:pPr>
              <a:lnSpc>
                <a:spcPts val="1000"/>
              </a:lnSpc>
              <a:tabLst>
                <a:tab pos="2527300" algn="l"/>
                <a:tab pos="3898900" algn="l"/>
              </a:tabLst>
            </a:pPr>
            <a:endParaRPr lang="en-US" altLang="zh-CN">
              <a:latin typeface="Calibri" pitchFamily="34" charset="0"/>
            </a:endParaRPr>
          </a:p>
          <a:p>
            <a:pPr>
              <a:lnSpc>
                <a:spcPts val="3900"/>
              </a:lnSpc>
              <a:tabLst>
                <a:tab pos="2527300" algn="l"/>
                <a:tab pos="3898900" algn="l"/>
              </a:tabLst>
            </a:pPr>
            <a:r>
              <a:rPr lang="en-US" altLang="zh-CN">
                <a:latin typeface="Calibri" pitchFamily="34" charset="0"/>
              </a:rPr>
              <a:t>		</a:t>
            </a:r>
            <a:endParaRPr lang="en-US" altLang="zh-CN" sz="3100" b="1">
              <a:solidFill>
                <a:srgbClr val="000000"/>
              </a:solidFill>
              <a:latin typeface="Constantia" pitchFamily="18" charset="0"/>
            </a:endParaRPr>
          </a:p>
        </p:txBody>
      </p:sp>
      <p:pic>
        <p:nvPicPr>
          <p:cNvPr id="23555" name="Picture 9" descr="social-network-world-map-550x38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8313" y="1600200"/>
            <a:ext cx="7559675" cy="5278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409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altLang="zh-CN" sz="4000" dirty="0" err="1" smtClean="0">
                <a:solidFill>
                  <a:srgbClr val="00B050"/>
                </a:solidFill>
              </a:rPr>
              <a:t>Facebook</a:t>
            </a:r>
            <a:r>
              <a:rPr lang="en-US" altLang="zh-CN" sz="4000" dirty="0" smtClean="0">
                <a:solidFill>
                  <a:srgbClr val="00B050"/>
                </a:solidFill>
              </a:rPr>
              <a:t> Graph</a:t>
            </a:r>
            <a:endParaRPr lang="zh-CN" altLang="en-US" sz="4000" dirty="0" smtClean="0">
              <a:solidFill>
                <a:srgbClr val="00B050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67544" y="1412776"/>
            <a:ext cx="8229600" cy="4525963"/>
          </a:xfrm>
        </p:spPr>
        <p:txBody>
          <a:bodyPr/>
          <a:lstStyle/>
          <a:p>
            <a:r>
              <a:rPr lang="en-US" dirty="0" smtClean="0"/>
              <a:t>Example API call (in </a:t>
            </a:r>
            <a:r>
              <a:rPr lang="en-US" dirty="0" err="1" smtClean="0"/>
              <a:t>Javascript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5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111832" y="7186267"/>
            <a:ext cx="1161826" cy="365125"/>
          </a:xfrm>
        </p:spPr>
        <p:txBody>
          <a:bodyPr/>
          <a:lstStyle/>
          <a:p>
            <a:fld id="{28D3BCA4-C9D7-4CC2-8E8E-278336444874}" type="slidenum">
              <a:rPr lang="en-GB" smtClean="0"/>
              <a:pPr/>
              <a:t>90</a:t>
            </a:fld>
            <a:endParaRPr lang="en-GB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827584" y="2132856"/>
            <a:ext cx="7408333" cy="34506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301943" marR="0" lvl="1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GB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FB.api(</a:t>
            </a:r>
          </a:p>
          <a:p>
            <a:pPr marL="301943" marR="0" lvl="1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GB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    "/me/</a:t>
            </a:r>
            <a:r>
              <a:rPr kumimoji="0" lang="en-GB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friends?fields</a:t>
            </a:r>
            <a:r>
              <a:rPr kumimoji="0" lang="en-GB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=id",</a:t>
            </a:r>
          </a:p>
          <a:p>
            <a:pPr marL="301943" marR="0" lvl="1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GB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    function (response) {</a:t>
            </a:r>
          </a:p>
          <a:p>
            <a:pPr marL="301943" marR="0" lvl="1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GB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      if (response &amp;&amp; !</a:t>
            </a:r>
            <a:r>
              <a:rPr kumimoji="0" lang="en-GB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response.error</a:t>
            </a:r>
            <a:r>
              <a:rPr kumimoji="0" lang="en-GB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) {</a:t>
            </a:r>
          </a:p>
          <a:p>
            <a:pPr marL="301943" marR="0" lvl="1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GB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        /* handle the result */</a:t>
            </a:r>
          </a:p>
          <a:p>
            <a:pPr marL="301943" marR="0" lvl="1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GB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      }</a:t>
            </a:r>
          </a:p>
          <a:p>
            <a:pPr marL="301943" marR="0" lvl="1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GB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    }</a:t>
            </a:r>
          </a:p>
          <a:p>
            <a:pPr marL="301943" marR="0" lvl="1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GB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);</a:t>
            </a:r>
            <a:endParaRPr kumimoji="0" lang="en-US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urier New" pitchFamily="49" charset="0"/>
              <a:ea typeface="+mn-ea"/>
              <a:cs typeface="Courier New" pitchFamily="49" charset="0"/>
            </a:endParaRPr>
          </a:p>
        </p:txBody>
      </p:sp>
      <p:sp>
        <p:nvSpPr>
          <p:cNvPr id="8" name="Slide Number Placeholder 3"/>
          <p:cNvSpPr txBox="1">
            <a:spLocks/>
          </p:cNvSpPr>
          <p:nvPr/>
        </p:nvSpPr>
        <p:spPr>
          <a:xfrm>
            <a:off x="3991088" y="6250163"/>
            <a:ext cx="11618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D3BCA4-C9D7-4CC2-8E8E-278336444874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90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409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altLang="zh-CN" sz="4000" dirty="0" err="1" smtClean="0">
                <a:solidFill>
                  <a:srgbClr val="00B050"/>
                </a:solidFill>
              </a:rPr>
              <a:t>Facebook</a:t>
            </a:r>
            <a:r>
              <a:rPr lang="en-US" altLang="zh-CN" sz="4000" dirty="0" smtClean="0">
                <a:solidFill>
                  <a:srgbClr val="00B050"/>
                </a:solidFill>
              </a:rPr>
              <a:t> Graph</a:t>
            </a:r>
            <a:endParaRPr lang="zh-CN" altLang="en-US" sz="4000" dirty="0" smtClean="0">
              <a:solidFill>
                <a:srgbClr val="00B050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67544" y="1412776"/>
            <a:ext cx="8496944" cy="4525963"/>
          </a:xfrm>
        </p:spPr>
        <p:txBody>
          <a:bodyPr/>
          <a:lstStyle/>
          <a:p>
            <a:r>
              <a:rPr lang="en-US" dirty="0" smtClean="0"/>
              <a:t>API calls require access token</a:t>
            </a:r>
          </a:p>
          <a:p>
            <a:pPr lvl="1"/>
            <a:r>
              <a:rPr lang="en-US" dirty="0" smtClean="0"/>
              <a:t>For identification of users, apps etc,</a:t>
            </a:r>
          </a:p>
          <a:p>
            <a:pPr lvl="1"/>
            <a:r>
              <a:rPr lang="en-US" dirty="0" smtClean="0"/>
              <a:t>For granting permission, web login etc</a:t>
            </a:r>
          </a:p>
          <a:p>
            <a:r>
              <a:rPr lang="en-US" dirty="0" err="1" smtClean="0"/>
              <a:t>Facebook</a:t>
            </a:r>
            <a:r>
              <a:rPr lang="en-US" dirty="0" smtClean="0"/>
              <a:t> query language</a:t>
            </a:r>
          </a:p>
          <a:p>
            <a:pPr lvl="1"/>
            <a:r>
              <a:rPr lang="en-US" dirty="0" smtClean="0"/>
              <a:t>Query data from the Graph API (SQL-style interface)</a:t>
            </a:r>
          </a:p>
        </p:txBody>
      </p:sp>
      <p:sp>
        <p:nvSpPr>
          <p:cNvPr id="5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111832" y="7186267"/>
            <a:ext cx="1161826" cy="365125"/>
          </a:xfrm>
        </p:spPr>
        <p:txBody>
          <a:bodyPr/>
          <a:lstStyle/>
          <a:p>
            <a:fld id="{28D3BCA4-C9D7-4CC2-8E8E-278336444874}" type="slidenum">
              <a:rPr lang="en-GB" smtClean="0"/>
              <a:pPr/>
              <a:t>91</a:t>
            </a:fld>
            <a:endParaRPr lang="en-GB" dirty="0"/>
          </a:p>
        </p:txBody>
      </p:sp>
      <p:sp>
        <p:nvSpPr>
          <p:cNvPr id="8" name="Slide Number Placeholder 3"/>
          <p:cNvSpPr txBox="1">
            <a:spLocks/>
          </p:cNvSpPr>
          <p:nvPr/>
        </p:nvSpPr>
        <p:spPr>
          <a:xfrm>
            <a:off x="3991088" y="6250163"/>
            <a:ext cx="11618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D3BCA4-C9D7-4CC2-8E8E-278336444874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91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4113268"/>
            <a:ext cx="2771800" cy="27447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323528" y="4149080"/>
            <a:ext cx="4968552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3000" dirty="0" smtClean="0">
                <a:latin typeface="Berlin Sans FB" pitchFamily="34" charset="0"/>
              </a:rPr>
              <a:t>e.g.  </a:t>
            </a:r>
          </a:p>
          <a:p>
            <a:pPr marL="301943" lvl="1" indent="0">
              <a:buNone/>
            </a:pPr>
            <a:r>
              <a:rPr lang="en-US" sz="3000" dirty="0" smtClean="0">
                <a:latin typeface="Berlin Sans FB" pitchFamily="34" charset="0"/>
                <a:cs typeface="Courier New" pitchFamily="49" charset="0"/>
              </a:rPr>
              <a:t>	</a:t>
            </a:r>
            <a:r>
              <a:rPr lang="en-GB" sz="2400" dirty="0" smtClean="0">
                <a:latin typeface="Courier New" pitchFamily="49" charset="0"/>
                <a:cs typeface="Courier New" pitchFamily="49" charset="0"/>
              </a:rPr>
              <a:t>SELECT uid1, uid2 FROM friend 	where 	uid1 in ' + user1 + ' AND uid2 in ' + 	user2 + ' AND uid1 &lt; uid2';</a:t>
            </a:r>
            <a:endParaRPr lang="en-US" sz="2400" dirty="0" smtClean="0">
              <a:latin typeface="Berlin Sans FB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409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altLang="zh-CN" sz="4000" dirty="0" smtClean="0">
                <a:solidFill>
                  <a:srgbClr val="00B050"/>
                </a:solidFill>
              </a:rPr>
              <a:t>Data Mining</a:t>
            </a:r>
            <a:endParaRPr lang="zh-CN" altLang="en-US" sz="4000" dirty="0" smtClean="0">
              <a:solidFill>
                <a:srgbClr val="00B050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67544" y="1124744"/>
            <a:ext cx="8496944" cy="4813995"/>
          </a:xfrm>
        </p:spPr>
        <p:txBody>
          <a:bodyPr/>
          <a:lstStyle/>
          <a:p>
            <a:r>
              <a:rPr lang="en-US" dirty="0" smtClean="0"/>
              <a:t>Rate-constrained data scraping</a:t>
            </a:r>
          </a:p>
          <a:p>
            <a:r>
              <a:rPr lang="en-US" dirty="0" smtClean="0"/>
              <a:t>Access control for privacy and security</a:t>
            </a:r>
          </a:p>
          <a:p>
            <a:r>
              <a:rPr lang="en-US" dirty="0" smtClean="0"/>
              <a:t>How to use semantics to infer possessing a rumor?</a:t>
            </a:r>
          </a:p>
          <a:p>
            <a:r>
              <a:rPr lang="en-US" dirty="0" smtClean="0"/>
              <a:t>How to link social graph with technological graph?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5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111832" y="7186267"/>
            <a:ext cx="1161826" cy="365125"/>
          </a:xfrm>
        </p:spPr>
        <p:txBody>
          <a:bodyPr/>
          <a:lstStyle/>
          <a:p>
            <a:fld id="{28D3BCA4-C9D7-4CC2-8E8E-278336444874}" type="slidenum">
              <a:rPr lang="en-GB" smtClean="0"/>
              <a:pPr/>
              <a:t>92</a:t>
            </a:fld>
            <a:endParaRPr lang="en-GB" dirty="0"/>
          </a:p>
        </p:txBody>
      </p:sp>
      <p:sp>
        <p:nvSpPr>
          <p:cNvPr id="8" name="Slide Number Placeholder 3"/>
          <p:cNvSpPr txBox="1">
            <a:spLocks/>
          </p:cNvSpPr>
          <p:nvPr/>
        </p:nvSpPr>
        <p:spPr>
          <a:xfrm>
            <a:off x="3991088" y="6250163"/>
            <a:ext cx="11618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D3BCA4-C9D7-4CC2-8E8E-278336444874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92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4265712"/>
            <a:ext cx="2617853" cy="2592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991324" y="4293096"/>
            <a:ext cx="4152676" cy="21602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409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altLang="zh-CN" sz="4000" smtClean="0">
                <a:solidFill>
                  <a:srgbClr val="00B050"/>
                </a:solidFill>
              </a:rPr>
              <a:t>Conclusion</a:t>
            </a:r>
            <a:endParaRPr lang="zh-CN" altLang="en-US" sz="4000" smtClean="0">
              <a:solidFill>
                <a:srgbClr val="00B050"/>
              </a:solidFill>
            </a:endParaRPr>
          </a:p>
        </p:txBody>
      </p:sp>
      <p:sp>
        <p:nvSpPr>
          <p:cNvPr id="273410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41913"/>
          </a:xfrm>
        </p:spPr>
        <p:txBody>
          <a:bodyPr/>
          <a:lstStyle/>
          <a:p>
            <a:pPr eaLnBrk="1" hangingPunct="1">
              <a:buFont typeface="Wingdings" pitchFamily="2" charset="2"/>
              <a:buChar char="n"/>
            </a:pPr>
            <a:r>
              <a:rPr lang="en-US" altLang="zh-CN" sz="2400" b="1" dirty="0" smtClean="0">
                <a:solidFill>
                  <a:srgbClr val="0070C0"/>
                </a:solidFill>
              </a:rPr>
              <a:t>Rumor Centrality</a:t>
            </a:r>
          </a:p>
          <a:p>
            <a:pPr lvl="1" eaLnBrk="1" hangingPunct="1">
              <a:buFont typeface="Wingdings" pitchFamily="2" charset="2"/>
              <a:buChar char="n"/>
            </a:pPr>
            <a:r>
              <a:rPr lang="en-US" altLang="zh-CN" sz="2000" b="1" dirty="0" smtClean="0">
                <a:solidFill>
                  <a:srgbClr val="0070C0"/>
                </a:solidFill>
              </a:rPr>
              <a:t>Center of a Network</a:t>
            </a:r>
          </a:p>
          <a:p>
            <a:pPr eaLnBrk="1" hangingPunct="1">
              <a:buFont typeface="Wingdings" pitchFamily="2" charset="2"/>
              <a:buChar char="n"/>
            </a:pPr>
            <a:r>
              <a:rPr lang="en-US" altLang="zh-CN" sz="2400" b="1" dirty="0" smtClean="0">
                <a:solidFill>
                  <a:srgbClr val="0070C0"/>
                </a:solidFill>
              </a:rPr>
              <a:t>Network features: Suspects, Connectivity, Observations</a:t>
            </a:r>
          </a:p>
          <a:p>
            <a:pPr eaLnBrk="1" hangingPunct="1">
              <a:buFont typeface="Wingdings" pitchFamily="2" charset="2"/>
              <a:buChar char="n"/>
            </a:pPr>
            <a:r>
              <a:rPr lang="en-US" altLang="zh-CN" sz="2400" b="1" dirty="0" err="1" smtClean="0">
                <a:solidFill>
                  <a:srgbClr val="0070C0"/>
                </a:solidFill>
              </a:rPr>
              <a:t>Detectability</a:t>
            </a:r>
            <a:r>
              <a:rPr lang="en-US" altLang="zh-CN" sz="2400" b="1" dirty="0" smtClean="0">
                <a:solidFill>
                  <a:srgbClr val="0070C0"/>
                </a:solidFill>
              </a:rPr>
              <a:t> and Detection</a:t>
            </a:r>
          </a:p>
          <a:p>
            <a:pPr lvl="1" eaLnBrk="1" hangingPunct="1">
              <a:buFont typeface="Wingdings" pitchFamily="2" charset="2"/>
              <a:buChar char="n"/>
            </a:pPr>
            <a:r>
              <a:rPr lang="en-US" altLang="zh-CN" sz="2000" b="1" dirty="0" smtClean="0">
                <a:solidFill>
                  <a:srgbClr val="0070C0"/>
                </a:solidFill>
              </a:rPr>
              <a:t>Statistical inference, probability theory, graph theory, Information theory</a:t>
            </a:r>
          </a:p>
          <a:p>
            <a:pPr lvl="1" eaLnBrk="1" hangingPunct="1">
              <a:buFont typeface="Wingdings" pitchFamily="2" charset="2"/>
              <a:buChar char="n"/>
            </a:pPr>
            <a:r>
              <a:rPr lang="en-US" altLang="zh-CN" sz="2000" b="1" dirty="0" smtClean="0">
                <a:solidFill>
                  <a:srgbClr val="0070C0"/>
                </a:solidFill>
              </a:rPr>
              <a:t>Scalable algorithms</a:t>
            </a:r>
            <a:endParaRPr lang="en-US" altLang="zh-CN" sz="2000" dirty="0" smtClean="0"/>
          </a:p>
          <a:p>
            <a:pPr eaLnBrk="1" hangingPunct="1">
              <a:buFont typeface="Wingdings" pitchFamily="2" charset="2"/>
              <a:buChar char="n"/>
            </a:pPr>
            <a:r>
              <a:rPr lang="en-US" altLang="zh-CN" sz="2400" b="1" dirty="0" smtClean="0">
                <a:solidFill>
                  <a:srgbClr val="0070C0"/>
                </a:solidFill>
              </a:rPr>
              <a:t>Numerous Open Issues:</a:t>
            </a:r>
          </a:p>
          <a:p>
            <a:pPr eaLnBrk="1" hangingPunct="1">
              <a:buFont typeface="Calibri" pitchFamily="34" charset="0"/>
              <a:buChar char="─"/>
            </a:pPr>
            <a:r>
              <a:rPr lang="en-US" altLang="zh-CN" sz="2400" dirty="0" smtClean="0"/>
              <a:t>Heterogeneous connectivity and spreading models</a:t>
            </a:r>
          </a:p>
          <a:p>
            <a:pPr eaLnBrk="1" hangingPunct="1">
              <a:buFont typeface="Calibri" pitchFamily="34" charset="0"/>
              <a:buChar char="─"/>
            </a:pPr>
            <a:r>
              <a:rPr lang="en-US" altLang="zh-CN" sz="2400" dirty="0" smtClean="0"/>
              <a:t>Real-world data traces </a:t>
            </a:r>
          </a:p>
          <a:p>
            <a:pPr eaLnBrk="1" hangingPunct="1">
              <a:buFont typeface="Calibri" pitchFamily="34" charset="0"/>
              <a:buChar char="─"/>
            </a:pPr>
            <a:r>
              <a:rPr lang="en-US" altLang="zh-CN" sz="2400" dirty="0" smtClean="0"/>
              <a:t>Practical network forensics protocol in online social networks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457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altLang="zh-CN" sz="4000" smtClean="0">
                <a:solidFill>
                  <a:srgbClr val="00B050"/>
                </a:solidFill>
              </a:rPr>
              <a:t>Thank You</a:t>
            </a:r>
          </a:p>
        </p:txBody>
      </p:sp>
      <p:sp>
        <p:nvSpPr>
          <p:cNvPr id="275458" name="内容占位符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 eaLnBrk="1" hangingPunct="1">
              <a:buFont typeface="Arial" charset="0"/>
              <a:buNone/>
            </a:pPr>
            <a:r>
              <a:rPr lang="en-US" altLang="zh-CN" smtClean="0">
                <a:latin typeface="Adobe 黑体 Std R"/>
                <a:ea typeface="Adobe 黑体 Std R"/>
                <a:cs typeface="Adobe 黑体 Std R"/>
                <a:hlinkClick r:id="rId3"/>
              </a:rPr>
              <a:t>cheewtan@cityu.edu.hk</a:t>
            </a:r>
            <a:endParaRPr lang="en-US" altLang="zh-CN" smtClean="0">
              <a:latin typeface="Adobe 黑体 Std R"/>
              <a:ea typeface="Adobe 黑体 Std R"/>
              <a:cs typeface="Adobe 黑体 Std R"/>
            </a:endParaRPr>
          </a:p>
          <a:p>
            <a:pPr marL="0" indent="0" algn="ctr" eaLnBrk="1" hangingPunct="1">
              <a:buFont typeface="Arial" charset="0"/>
              <a:buNone/>
            </a:pPr>
            <a:endParaRPr lang="en-US" altLang="zh-CN" smtClean="0">
              <a:latin typeface="Adobe 黑体 Std R"/>
              <a:ea typeface="Adobe 黑体 Std R"/>
              <a:cs typeface="Adobe 黑体 Std R"/>
            </a:endParaRPr>
          </a:p>
          <a:p>
            <a:pPr marL="0" indent="0" algn="ctr" eaLnBrk="1" hangingPunct="1">
              <a:buFont typeface="Arial" charset="0"/>
              <a:buNone/>
            </a:pPr>
            <a:r>
              <a:rPr lang="en-US" altLang="zh-CN" smtClean="0">
                <a:latin typeface="Adobe 黑体 Std R"/>
                <a:ea typeface="Adobe 黑体 Std R"/>
                <a:cs typeface="Adobe 黑体 Std R"/>
              </a:rPr>
              <a:t>www.cs.cityu.edu.hk/~cheewtan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01" name="标题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algn="l" eaLnBrk="1" hangingPunct="1"/>
            <a:r>
              <a:rPr lang="en-US" altLang="zh-CN" sz="4000" dirty="0" smtClean="0">
                <a:solidFill>
                  <a:srgbClr val="00B050"/>
                </a:solidFill>
              </a:rPr>
              <a:t>SI Spreading Model</a:t>
            </a:r>
            <a:endParaRPr lang="zh-CN" altLang="en-US" sz="4000" dirty="0" smtClean="0">
              <a:solidFill>
                <a:srgbClr val="00B05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7859</TotalTime>
  <Words>2303</Words>
  <Application>Microsoft Office PowerPoint</Application>
  <PresentationFormat>On-screen Show (4:3)</PresentationFormat>
  <Paragraphs>728</Paragraphs>
  <Slides>95</Slides>
  <Notes>83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95</vt:i4>
      </vt:variant>
    </vt:vector>
  </HeadingPairs>
  <TitlesOfParts>
    <vt:vector size="97" baseType="lpstr">
      <vt:lpstr>Office 主题</vt:lpstr>
      <vt:lpstr>Equation</vt:lpstr>
      <vt:lpstr>Information Processing and Inference in Large Social-Technological Networks</vt:lpstr>
      <vt:lpstr>Motivation</vt:lpstr>
      <vt:lpstr>Motivation</vt:lpstr>
      <vt:lpstr>Motivation</vt:lpstr>
      <vt:lpstr>Motivation</vt:lpstr>
      <vt:lpstr>Motivation</vt:lpstr>
      <vt:lpstr>Motivation</vt:lpstr>
      <vt:lpstr>Motivation</vt:lpstr>
      <vt:lpstr>Motivation</vt:lpstr>
      <vt:lpstr>Motivation</vt:lpstr>
      <vt:lpstr>Motivation</vt:lpstr>
      <vt:lpstr>Motivation</vt:lpstr>
      <vt:lpstr>Rumor Spreading in Online Social Network</vt:lpstr>
      <vt:lpstr>Slide 14</vt:lpstr>
      <vt:lpstr>Literature ----Research on epidemic outbreak/rumor spreading</vt:lpstr>
      <vt:lpstr>Literature ----estimation of rumor source</vt:lpstr>
      <vt:lpstr>SI Spreading Model  (Kermack &amp; McKendrick 1927)</vt:lpstr>
      <vt:lpstr>SI Spreading Model</vt:lpstr>
      <vt:lpstr>Random SI Model for Rumor Spreading</vt:lpstr>
      <vt:lpstr>Deterministic SI Model</vt:lpstr>
      <vt:lpstr>Inference with Single Snapshot Observation</vt:lpstr>
      <vt:lpstr>Toy Example</vt:lpstr>
      <vt:lpstr>Toy Example</vt:lpstr>
      <vt:lpstr>Inference in Tree</vt:lpstr>
      <vt:lpstr>Toy Example</vt:lpstr>
      <vt:lpstr>Toy Example</vt:lpstr>
      <vt:lpstr>Toy Example</vt:lpstr>
      <vt:lpstr>Toy Example</vt:lpstr>
      <vt:lpstr>General Tree</vt:lpstr>
      <vt:lpstr>General Degree-Regular Tree</vt:lpstr>
      <vt:lpstr>Toy Example</vt:lpstr>
      <vt:lpstr>Toy Example</vt:lpstr>
      <vt:lpstr>Toy Example</vt:lpstr>
      <vt:lpstr>Rumor Centrality</vt:lpstr>
      <vt:lpstr>Rumor Centrality</vt:lpstr>
      <vt:lpstr>Rumor Center</vt:lpstr>
      <vt:lpstr>Detection Probability</vt:lpstr>
      <vt:lpstr>Detection Probability</vt:lpstr>
      <vt:lpstr>Detection Probability</vt:lpstr>
      <vt:lpstr>Detection Probability</vt:lpstr>
      <vt:lpstr>Minimum Detectability</vt:lpstr>
      <vt:lpstr>Minimum Detectability</vt:lpstr>
      <vt:lpstr>Minimum Detectability</vt:lpstr>
      <vt:lpstr>Detectability</vt:lpstr>
      <vt:lpstr>Connection with Graph Convexity in Graph Theory</vt:lpstr>
      <vt:lpstr>Connection with Graph Convexity in Graph Theory</vt:lpstr>
      <vt:lpstr>Alternative Characterization of Rumor Cente</vt:lpstr>
      <vt:lpstr>Connection with Graph Theory</vt:lpstr>
      <vt:lpstr>Connection with Graph Theory</vt:lpstr>
      <vt:lpstr>Connection with Graph Theory</vt:lpstr>
      <vt:lpstr>Connection with Graph Theory</vt:lpstr>
      <vt:lpstr>Algorithms</vt:lpstr>
      <vt:lpstr>Detection with Suspects</vt:lpstr>
      <vt:lpstr>Detection with Suspects</vt:lpstr>
      <vt:lpstr>Detectability</vt:lpstr>
      <vt:lpstr>MAP Rumor Source Estimator</vt:lpstr>
      <vt:lpstr>MAP Rumor Source Estimator</vt:lpstr>
      <vt:lpstr>Detectability on Tree</vt:lpstr>
      <vt:lpstr>Pólya’s Urn Model</vt:lpstr>
      <vt:lpstr>Equivalence to Pólya’s Urn Model</vt:lpstr>
      <vt:lpstr>Suspecting all Nodes ----main results</vt:lpstr>
      <vt:lpstr>Minimum Detectability</vt:lpstr>
      <vt:lpstr>Suspecting all Nodes ----validation experiment</vt:lpstr>
      <vt:lpstr>Connected Suspects ----main results</vt:lpstr>
      <vt:lpstr>Connected Suspects ----validation experiment</vt:lpstr>
      <vt:lpstr>Connected Suspects ----with vs. without prior knowledge</vt:lpstr>
      <vt:lpstr>Connected Suspects ----no degeneration with large k</vt:lpstr>
      <vt:lpstr>Connected Suspects ----validation experiment</vt:lpstr>
      <vt:lpstr>Two Suspects ----main results</vt:lpstr>
      <vt:lpstr>Two Suspects ----validation experiment</vt:lpstr>
      <vt:lpstr>SIR Spreading Model </vt:lpstr>
      <vt:lpstr>Maximum Likelihood Estimator in SIR Spreading</vt:lpstr>
      <vt:lpstr>Detection for General Tree</vt:lpstr>
      <vt:lpstr>Detection for General Graph</vt:lpstr>
      <vt:lpstr>Detection for General Graph</vt:lpstr>
      <vt:lpstr>Detection for General Graph</vt:lpstr>
      <vt:lpstr>Detection for General Graph</vt:lpstr>
      <vt:lpstr>Detection for General Graph</vt:lpstr>
      <vt:lpstr>Detection for General Graph</vt:lpstr>
      <vt:lpstr>Detection for General Graph</vt:lpstr>
      <vt:lpstr>Detection for General Graph</vt:lpstr>
      <vt:lpstr>Detection for General Graph</vt:lpstr>
      <vt:lpstr>Detection for General Graph</vt:lpstr>
      <vt:lpstr>Detection for General Graph</vt:lpstr>
      <vt:lpstr>Extensions</vt:lpstr>
      <vt:lpstr>Extensions</vt:lpstr>
      <vt:lpstr>Data Mining and Network Forensics</vt:lpstr>
      <vt:lpstr>Data Mining and Network Forensics</vt:lpstr>
      <vt:lpstr>Facebook Graph</vt:lpstr>
      <vt:lpstr>Facebook Graph</vt:lpstr>
      <vt:lpstr>Facebook Graph</vt:lpstr>
      <vt:lpstr>Data Mining</vt:lpstr>
      <vt:lpstr>Conclusion</vt:lpstr>
      <vt:lpstr>Thank You</vt:lpstr>
      <vt:lpstr>SI Spreading Model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Rooting out the Rumor Culprit from Suspects</dc:title>
  <dc:creator>Javin</dc:creator>
  <cp:lastModifiedBy>user</cp:lastModifiedBy>
  <cp:revision>1218</cp:revision>
  <cp:lastPrinted>2013-06-24T01:23:22Z</cp:lastPrinted>
  <dcterms:created xsi:type="dcterms:W3CDTF">2013-01-03T12:07:13Z</dcterms:created>
  <dcterms:modified xsi:type="dcterms:W3CDTF">2014-04-20T18:44:52Z</dcterms:modified>
</cp:coreProperties>
</file>